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5" r:id="rId2"/>
    <p:sldId id="266" r:id="rId3"/>
    <p:sldId id="256" r:id="rId4"/>
    <p:sldId id="258" r:id="rId5"/>
    <p:sldId id="257" r:id="rId6"/>
    <p:sldId id="259" r:id="rId7"/>
    <p:sldId id="260" r:id="rId8"/>
    <p:sldId id="262" r:id="rId9"/>
    <p:sldId id="267" r:id="rId10"/>
    <p:sldId id="263" r:id="rId11"/>
    <p:sldId id="268" r:id="rId12"/>
    <p:sldId id="269" r:id="rId1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66" d="100"/>
          <a:sy n="166" d="100"/>
        </p:scale>
        <p:origin x="92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7448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6533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2719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196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5753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156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676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6303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256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782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852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353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201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078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8411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871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30891-7182-4576-A6A5-99A10B2CDE9C}" type="datetimeFigureOut">
              <a:rPr lang="pl-PL" smtClean="0"/>
              <a:t>14.06.2019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E618571-95BD-435A-AD5E-69C8023E26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876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  <p:sldLayoutId id="21474840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1" y="0"/>
            <a:ext cx="3902889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4623868" y="1720840"/>
            <a:ext cx="514375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72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CENTRUM</a:t>
            </a:r>
          </a:p>
          <a:p>
            <a:pPr algn="ctr"/>
            <a:r>
              <a:rPr lang="pl-PL" sz="7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REKREACJI</a:t>
            </a:r>
          </a:p>
          <a:p>
            <a:pPr algn="ctr"/>
            <a:r>
              <a:rPr lang="pl-PL" sz="72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NIEPORĘT</a:t>
            </a:r>
            <a:endParaRPr lang="pl-PL" sz="72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792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19434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pl-PL" sz="2400" dirty="0"/>
              <a:t>Gminna ,,Koncepcja w zakresie kierunków docelowego zagospodarowania gminnego Kompleksu </a:t>
            </a:r>
            <a:r>
              <a:rPr lang="pl-PL" sz="2400" dirty="0" err="1"/>
              <a:t>Rekreacyjno</a:t>
            </a:r>
            <a:r>
              <a:rPr lang="pl-PL" sz="2400" dirty="0"/>
              <a:t> - Wypoczynkowego Nieporęt – Pilawa".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4660" y="1515144"/>
            <a:ext cx="9142751" cy="27240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tx1"/>
                </a:solidFill>
              </a:rPr>
              <a:t>Ponadto w zakresie realizacji Koncepcji Gmina przeprowadziła działania w zakresie przygotowania terenu Kompleksu pod realizację planowanych inwestycji polegające na: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 smtClean="0">
                <a:solidFill>
                  <a:schemeClr val="tx1"/>
                </a:solidFill>
              </a:rPr>
              <a:t>przeniesieniu 3 </a:t>
            </a:r>
            <a:r>
              <a:rPr lang="pl-PL" sz="2000" dirty="0">
                <a:solidFill>
                  <a:schemeClr val="tx1"/>
                </a:solidFill>
              </a:rPr>
              <a:t>klubów i </a:t>
            </a:r>
            <a:r>
              <a:rPr lang="pl-PL" sz="2000" dirty="0" smtClean="0">
                <a:solidFill>
                  <a:schemeClr val="tx1"/>
                </a:solidFill>
              </a:rPr>
              <a:t>3 </a:t>
            </a:r>
            <a:r>
              <a:rPr lang="pl-PL" sz="2000" dirty="0">
                <a:solidFill>
                  <a:schemeClr val="tx1"/>
                </a:solidFill>
              </a:rPr>
              <a:t>szkółek żeglarskich na teren ,,Strefy Żeglarstwa’’ </a:t>
            </a:r>
            <a:r>
              <a:rPr lang="pl-PL" sz="2000" dirty="0" smtClean="0">
                <a:solidFill>
                  <a:schemeClr val="tx1"/>
                </a:solidFill>
              </a:rPr>
              <a:t>-wyznaczony </a:t>
            </a:r>
            <a:r>
              <a:rPr lang="pl-PL" sz="2000" dirty="0">
                <a:solidFill>
                  <a:schemeClr val="tx1"/>
                </a:solidFill>
              </a:rPr>
              <a:t>w obszarze zatoki Pilawa,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 smtClean="0">
                <a:solidFill>
                  <a:schemeClr val="tx1"/>
                </a:solidFill>
              </a:rPr>
              <a:t>likwidacji </a:t>
            </a:r>
            <a:r>
              <a:rPr lang="pl-PL" sz="2000" dirty="0">
                <a:solidFill>
                  <a:schemeClr val="tx1"/>
                </a:solidFill>
              </a:rPr>
              <a:t>,,strefy dawnych kempingów’’ zabezpieczając teren pod budowę </a:t>
            </a:r>
            <a:r>
              <a:rPr lang="pl-PL" sz="2000" dirty="0" err="1" smtClean="0">
                <a:solidFill>
                  <a:schemeClr val="tx1"/>
                </a:solidFill>
              </a:rPr>
              <a:t>siłownizewnętrznej</a:t>
            </a:r>
            <a:r>
              <a:rPr lang="pl-PL" sz="2000" dirty="0" smtClean="0">
                <a:solidFill>
                  <a:schemeClr val="tx1"/>
                </a:solidFill>
              </a:rPr>
              <a:t> </a:t>
            </a:r>
            <a:r>
              <a:rPr lang="pl-PL" sz="2000" dirty="0">
                <a:solidFill>
                  <a:schemeClr val="tx1"/>
                </a:solidFill>
              </a:rPr>
              <a:t>i placu zabaw – w obszarze tzw. zatoki Pilawa.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82" y="4459290"/>
            <a:ext cx="4954120" cy="217981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459290"/>
            <a:ext cx="3288954" cy="220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679" y="2184344"/>
            <a:ext cx="4499309" cy="467365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192572"/>
            <a:ext cx="8596668" cy="1320800"/>
          </a:xfrm>
        </p:spPr>
        <p:txBody>
          <a:bodyPr/>
          <a:lstStyle/>
          <a:p>
            <a:pPr algn="ctr"/>
            <a:r>
              <a:rPr lang="pl-PL" b="1" dirty="0"/>
              <a:t>DZIERŻAWY NIERUCHOMOŚCI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4898" y="768801"/>
            <a:ext cx="8596668" cy="11488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600" dirty="0" smtClean="0"/>
              <a:t>dochód </a:t>
            </a:r>
            <a:r>
              <a:rPr lang="pl-PL" sz="3600" dirty="0"/>
              <a:t>w 2018 r.: 326 451,35 zł</a:t>
            </a:r>
          </a:p>
          <a:p>
            <a:pPr marL="0" indent="0" algn="ctr">
              <a:buNone/>
            </a:pPr>
            <a:endParaRPr lang="pl-PL" sz="40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059785" y="1343226"/>
            <a:ext cx="84285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1/3 dochodów CR Nieporęt stanowią wpłaty z umów dzierżaw na terenie Kompleksu Nieporęt-Pilawa i Dzikiej Plaży. W 2018 r. CR Nieporęt obsługiwało 20 umów dzierżaw, w tym szkółek i klubów żeglarskich, Dzikiej Plaży, parku linowego, punktów gastronomicznych itp.</a:t>
            </a:r>
          </a:p>
        </p:txBody>
      </p:sp>
    </p:spTree>
    <p:extLst>
      <p:ext uri="{BB962C8B-B14F-4D97-AF65-F5344CB8AC3E}">
        <p14:creationId xmlns:p14="http://schemas.microsoft.com/office/powerpoint/2010/main" val="2303990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820" y="161965"/>
            <a:ext cx="9367592" cy="1320800"/>
          </a:xfrm>
        </p:spPr>
        <p:txBody>
          <a:bodyPr>
            <a:normAutofit/>
          </a:bodyPr>
          <a:lstStyle/>
          <a:p>
            <a:pPr algn="ctr"/>
            <a:r>
              <a:rPr lang="pl-PL" dirty="0"/>
              <a:t>Sprawozdanie z wykonania Budżetu 2018 r.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65247" y="1047076"/>
            <a:ext cx="1019052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DOCHODY:</a:t>
            </a:r>
            <a:r>
              <a:rPr lang="pl-PL" sz="2000" dirty="0"/>
              <a:t> </a:t>
            </a:r>
            <a:r>
              <a:rPr lang="pl-PL" sz="2000" b="1" dirty="0"/>
              <a:t>1 002 492,13 zł netto</a:t>
            </a:r>
            <a:endParaRPr lang="pl-PL" sz="2000" dirty="0"/>
          </a:p>
          <a:p>
            <a:r>
              <a:rPr lang="pl-PL" sz="2000" dirty="0"/>
              <a:t>w tym mi. in.: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dzierżawy </a:t>
            </a:r>
            <a:r>
              <a:rPr lang="pl-PL" sz="2000" dirty="0"/>
              <a:t>na terenie CR Nieporęt: </a:t>
            </a:r>
            <a:r>
              <a:rPr lang="pl-PL" sz="2000" dirty="0" smtClean="0"/>
              <a:t>326 </a:t>
            </a:r>
            <a:r>
              <a:rPr lang="pl-PL" sz="2000" dirty="0"/>
              <a:t>451,35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korzystanie </a:t>
            </a:r>
            <a:r>
              <a:rPr lang="pl-PL" sz="2000" dirty="0"/>
              <a:t>z terenu Kompleksu </a:t>
            </a:r>
            <a:r>
              <a:rPr lang="pl-PL" sz="2000" dirty="0" smtClean="0"/>
              <a:t>Nieporęt-Pilawa</a:t>
            </a:r>
            <a:r>
              <a:rPr lang="pl-PL" sz="2000" dirty="0"/>
              <a:t>, zgodnie z </a:t>
            </a:r>
            <a:r>
              <a:rPr lang="pl-PL" sz="2000" dirty="0" smtClean="0"/>
              <a:t>Cennikiem: 662 </a:t>
            </a:r>
            <a:r>
              <a:rPr lang="pl-PL" sz="2000" dirty="0"/>
              <a:t>891,10 zł </a:t>
            </a:r>
          </a:p>
          <a:p>
            <a:r>
              <a:rPr lang="pl-PL" sz="2000" dirty="0"/>
              <a:t> </a:t>
            </a:r>
          </a:p>
          <a:p>
            <a:r>
              <a:rPr lang="pl-PL" sz="2000" b="1" dirty="0"/>
              <a:t>WYDATKI: 1 345 125,62 zł</a:t>
            </a:r>
            <a:endParaRPr lang="pl-PL" sz="2000" dirty="0"/>
          </a:p>
          <a:p>
            <a:r>
              <a:rPr lang="pl-PL" sz="2000" dirty="0"/>
              <a:t>w tym: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ochrona </a:t>
            </a:r>
            <a:r>
              <a:rPr lang="pl-PL" sz="2000" dirty="0"/>
              <a:t>Kompleksu: 176 710,43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wywóz </a:t>
            </a:r>
            <a:r>
              <a:rPr lang="pl-PL" sz="2000" dirty="0"/>
              <a:t>szamba: 22 511,26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wywóz </a:t>
            </a:r>
            <a:r>
              <a:rPr lang="pl-PL" sz="2000" dirty="0"/>
              <a:t>odpadów zmieszanych i BIO: 17 796,43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zużycie </a:t>
            </a:r>
            <a:r>
              <a:rPr lang="pl-PL" sz="2000" dirty="0"/>
              <a:t>energii elektrycznej: 81 322,83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zużycie </a:t>
            </a:r>
            <a:r>
              <a:rPr lang="pl-PL" sz="2000" dirty="0"/>
              <a:t>wody:  18 413,77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WOPR </a:t>
            </a:r>
            <a:r>
              <a:rPr lang="pl-PL" sz="2000" dirty="0"/>
              <a:t>kąpielisko: 83 680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remonty </a:t>
            </a:r>
            <a:r>
              <a:rPr lang="pl-PL" sz="2000" dirty="0"/>
              <a:t>obiektów i urządzeń: 85 742,53 zł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zakupy </a:t>
            </a:r>
            <a:r>
              <a:rPr lang="pl-PL" sz="2000" dirty="0"/>
              <a:t>materiałów i wyposażenia m.in.: zakup paliwa, kosiarek, środków </a:t>
            </a:r>
            <a:r>
              <a:rPr lang="pl-PL" sz="2000" dirty="0" smtClean="0"/>
              <a:t>czystości</a:t>
            </a:r>
            <a:r>
              <a:rPr lang="pl-PL" sz="2000" dirty="0"/>
              <a:t>, ławek, koszy, kamer, materiałów i narzędzi do konserwacji terenu, gaśnic, apteczek i in.: 71 575,08 </a:t>
            </a:r>
            <a:r>
              <a:rPr lang="pl-PL" sz="2000" dirty="0" smtClean="0"/>
              <a:t>zł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08724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150481"/>
            <a:ext cx="8596668" cy="1320800"/>
          </a:xfrm>
        </p:spPr>
        <p:txBody>
          <a:bodyPr/>
          <a:lstStyle/>
          <a:p>
            <a:pPr algn="ctr"/>
            <a:r>
              <a:rPr lang="pl-PL" dirty="0"/>
              <a:t>O</a:t>
            </a:r>
            <a:r>
              <a:rPr lang="pl-PL" dirty="0" smtClean="0"/>
              <a:t>twarcie </a:t>
            </a:r>
            <a:r>
              <a:rPr lang="pl-PL" dirty="0" err="1" smtClean="0"/>
              <a:t>Skateparku</a:t>
            </a:r>
            <a:r>
              <a:rPr lang="pl-PL" dirty="0" smtClean="0"/>
              <a:t> </a:t>
            </a:r>
            <a:r>
              <a:rPr lang="pl-PL" dirty="0"/>
              <a:t>październik </a:t>
            </a:r>
            <a:r>
              <a:rPr lang="pl-PL" dirty="0" smtClean="0"/>
              <a:t>2018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02" y="1540366"/>
            <a:ext cx="3829248" cy="2555104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380" y="4164555"/>
            <a:ext cx="3829249" cy="255510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395" y="1535771"/>
            <a:ext cx="3836135" cy="2559699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902923" y="723103"/>
            <a:ext cx="9188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err="1"/>
              <a:t>Skatepark</a:t>
            </a:r>
            <a:r>
              <a:rPr lang="pl-PL" dirty="0"/>
              <a:t> jest codziennie użytkowany przez dzieci i młodzież, jest ulubionym miejscem spotkań naszej </a:t>
            </a:r>
            <a:r>
              <a:rPr lang="pl-PL" dirty="0" smtClean="0"/>
              <a:t>młodzieży.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6396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335253" y="191297"/>
            <a:ext cx="7111207" cy="61985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000" dirty="0" smtClean="0"/>
              <a:t>Kąpielisko „DZIKA PLAŻA”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22086" y="877203"/>
            <a:ext cx="9144000" cy="1216617"/>
          </a:xfrm>
        </p:spPr>
        <p:txBody>
          <a:bodyPr>
            <a:normAutofit/>
          </a:bodyPr>
          <a:lstStyle/>
          <a:p>
            <a:pPr algn="l"/>
            <a:r>
              <a:rPr lang="pl-PL" dirty="0" smtClean="0">
                <a:solidFill>
                  <a:schemeClr val="tx1"/>
                </a:solidFill>
              </a:rPr>
              <a:t>Dopełnienie wszelkich formalności, pozwoleń, dzierżawa </a:t>
            </a:r>
            <a:r>
              <a:rPr lang="pl-PL" dirty="0">
                <a:solidFill>
                  <a:schemeClr val="tx1"/>
                </a:solidFill>
              </a:rPr>
              <a:t>Wód Polskich, </a:t>
            </a:r>
            <a:r>
              <a:rPr lang="pl-PL" dirty="0" smtClean="0">
                <a:solidFill>
                  <a:schemeClr val="tx1"/>
                </a:solidFill>
              </a:rPr>
              <a:t>WOPR, remont molo, porządkowanie terenu przed sezonem, naprawy w budynku socjalno-technicznym. Uchwała </a:t>
            </a:r>
            <a:r>
              <a:rPr lang="pl-PL" dirty="0">
                <a:solidFill>
                  <a:schemeClr val="tx1"/>
                </a:solidFill>
              </a:rPr>
              <a:t>Nr LV/28/2018 Rady Gminy Nieporęt z dnia 26 kwietnia 2018 r. w sprawie wykazu kąpielisk na terenie Gminy Nieporęt w </a:t>
            </a:r>
            <a:r>
              <a:rPr lang="pl-PL" dirty="0" smtClean="0">
                <a:solidFill>
                  <a:schemeClr val="tx1"/>
                </a:solidFill>
              </a:rPr>
              <a:t>2018 r.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916" y="4606579"/>
            <a:ext cx="3105679" cy="207900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37" y="2191934"/>
            <a:ext cx="3460496" cy="231653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37" y="4606579"/>
            <a:ext cx="2757015" cy="207665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07" y="2191934"/>
            <a:ext cx="3448288" cy="231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3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8588" y="159161"/>
            <a:ext cx="8596668" cy="1320800"/>
          </a:xfrm>
        </p:spPr>
        <p:txBody>
          <a:bodyPr/>
          <a:lstStyle/>
          <a:p>
            <a:pPr algn="ctr"/>
            <a:r>
              <a:rPr lang="pl-PL" dirty="0" smtClean="0"/>
              <a:t>Obiekty sportowe Gminy </a:t>
            </a:r>
            <a:r>
              <a:rPr lang="pl-PL" dirty="0"/>
              <a:t>N</a:t>
            </a:r>
            <a:r>
              <a:rPr lang="pl-PL" dirty="0" smtClean="0"/>
              <a:t>ieporęt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42441" y="900817"/>
            <a:ext cx="8692816" cy="10674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 smtClean="0">
                <a:solidFill>
                  <a:schemeClr val="tx1"/>
                </a:solidFill>
              </a:rPr>
              <a:t>Place zabaw, objazdy, remonty, siłownie zewnętrzne, boiska sportowe. Uchwała </a:t>
            </a:r>
            <a:r>
              <a:rPr lang="pl-PL" dirty="0">
                <a:solidFill>
                  <a:schemeClr val="tx1"/>
                </a:solidFill>
              </a:rPr>
              <a:t>Nr XI/67/2015 Rady Gminy Nieporęt z dnia 27 lipca 2015 r. w sprawie zasad i trybu korzystania z gminnych obiektów użyteczności </a:t>
            </a:r>
            <a:r>
              <a:rPr lang="pl-PL" dirty="0" smtClean="0">
                <a:solidFill>
                  <a:schemeClr val="tx1"/>
                </a:solidFill>
              </a:rPr>
              <a:t>publicznej.</a:t>
            </a:r>
          </a:p>
          <a:p>
            <a:pPr marL="0" indent="0" algn="ctr">
              <a:buNone/>
            </a:pP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715" y="2213643"/>
            <a:ext cx="3200130" cy="214222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237" y="2211185"/>
            <a:ext cx="3225071" cy="214468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98" y="4446976"/>
            <a:ext cx="2809701" cy="210727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36" y="2211185"/>
            <a:ext cx="3203787" cy="214468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650" y="4446976"/>
            <a:ext cx="3158105" cy="210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2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274925" y="334824"/>
            <a:ext cx="10353761" cy="1320661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Kompleks Rekreacyjno-Wypoczynkowy </a:t>
            </a:r>
            <a:br>
              <a:rPr lang="pl-PL" dirty="0" smtClean="0"/>
            </a:br>
            <a:r>
              <a:rPr lang="pl-PL" dirty="0" smtClean="0"/>
              <a:t>Nieporęt-Pilawa</a:t>
            </a:r>
            <a:br>
              <a:rPr lang="pl-PL" dirty="0" smtClean="0"/>
            </a:br>
            <a:r>
              <a:rPr lang="pl-PL" sz="800" dirty="0" smtClean="0"/>
              <a:t/>
            </a:r>
            <a:br>
              <a:rPr lang="pl-PL" sz="800" dirty="0" smtClean="0"/>
            </a:br>
            <a:r>
              <a:rPr lang="pl-PL" sz="1600" dirty="0" smtClean="0">
                <a:solidFill>
                  <a:schemeClr val="tx1"/>
                </a:solidFill>
              </a:rPr>
              <a:t>tereny rekreacyjno-sportowe</a:t>
            </a:r>
            <a:r>
              <a:rPr lang="pl-PL" dirty="0" smtClean="0">
                <a:solidFill>
                  <a:schemeClr val="tx1"/>
                </a:solidFill>
              </a:rPr>
              <a:t/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84" y="4024113"/>
            <a:ext cx="2756397" cy="184595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84" y="2004451"/>
            <a:ext cx="2756507" cy="1845264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7813913" y="5973159"/>
            <a:ext cx="9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Bojery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1161406" y="5973159"/>
            <a:ext cx="177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Święto Gminy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559095" y="5973159"/>
            <a:ext cx="100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Regaty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00" y="2003765"/>
            <a:ext cx="2765468" cy="184595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00" y="4024114"/>
            <a:ext cx="2767574" cy="1845950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867" y="2003765"/>
            <a:ext cx="2769618" cy="1845950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867" y="4024114"/>
            <a:ext cx="2769618" cy="184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2735" y="2071351"/>
            <a:ext cx="10353762" cy="157703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 każdym sezonie zawieranych jest około 400 umów na cumowanie i zimowanie jednostek pływających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Recepcja/Bosmanat czynna jest każdego dnia w sezonie kwiecień-październik w godzinach 9.00-17.00, bosmani dostępni w godzinach 7.00-20.00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9" y="3452248"/>
            <a:ext cx="3789240" cy="2520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594" y="3452248"/>
            <a:ext cx="3431820" cy="252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149" y="3452248"/>
            <a:ext cx="3360000" cy="2520000"/>
          </a:xfrm>
          <a:prstGeom prst="rect">
            <a:avLst/>
          </a:prstGeom>
        </p:spPr>
      </p:pic>
      <p:sp>
        <p:nvSpPr>
          <p:cNvPr id="9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Kompleks Rekreacyjno-Wypoczynkowy </a:t>
            </a:r>
            <a:br>
              <a:rPr lang="pl-PL" dirty="0" smtClean="0"/>
            </a:br>
            <a:r>
              <a:rPr lang="pl-PL" dirty="0" smtClean="0"/>
              <a:t>Nieporęt-Pilawa</a:t>
            </a:r>
            <a:br>
              <a:rPr lang="pl-PL" dirty="0" smtClean="0"/>
            </a:br>
            <a:r>
              <a:rPr lang="pl-PL" sz="800" dirty="0" smtClean="0"/>
              <a:t/>
            </a:r>
            <a:br>
              <a:rPr lang="pl-PL" sz="800" dirty="0" smtClean="0"/>
            </a:br>
            <a:r>
              <a:rPr lang="pl-PL" sz="1600" dirty="0" smtClean="0">
                <a:solidFill>
                  <a:schemeClr val="tx1"/>
                </a:solidFill>
              </a:rPr>
              <a:t>teren Przystani Kompleksu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2" name="pole tekstowe 1"/>
          <p:cNvSpPr txBox="1"/>
          <p:nvPr/>
        </p:nvSpPr>
        <p:spPr>
          <a:xfrm>
            <a:off x="206601" y="6110206"/>
            <a:ext cx="11950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Uchwała Nr V/11/2015 Rady Gminy Nieporęt z dnia 26 lutego 2015 r. w sprawie cen za korzystanie z Kompleksu Rekreacyjno-Wypoczynkowego Nieporęt-Pilawa, zmieniona Uchwałą Nr VI/34/2015 Rady Gminy Nieporęt z dnia 30 marca 2015 r.</a:t>
            </a:r>
          </a:p>
        </p:txBody>
      </p:sp>
    </p:spTree>
    <p:extLst>
      <p:ext uri="{BB962C8B-B14F-4D97-AF65-F5344CB8AC3E}">
        <p14:creationId xmlns:p14="http://schemas.microsoft.com/office/powerpoint/2010/main" val="159843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18" y="2767294"/>
            <a:ext cx="7017798" cy="394751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17841" y="373204"/>
            <a:ext cx="8914301" cy="695498"/>
          </a:xfrm>
        </p:spPr>
        <p:txBody>
          <a:bodyPr>
            <a:noAutofit/>
          </a:bodyPr>
          <a:lstStyle/>
          <a:p>
            <a:r>
              <a:rPr lang="pl-PL" sz="2800" dirty="0" smtClean="0"/>
              <a:t>Centrum Rekreacji Nieporęt dba o bezpieczeństwo</a:t>
            </a:r>
            <a:endParaRPr lang="pl-PL" sz="28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427" y="4227666"/>
            <a:ext cx="3979425" cy="248714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80443" y="1068702"/>
            <a:ext cx="116498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/>
              <a:t>Pielęgnacja drzew na terenie Dzikiej Plaży, Kompleksu </a:t>
            </a:r>
            <a:r>
              <a:rPr lang="pl-PL" dirty="0" err="1"/>
              <a:t>Rekreacyjno</a:t>
            </a:r>
            <a:r>
              <a:rPr lang="pl-PL" dirty="0"/>
              <a:t> -Wypoczynkowego Nieporęt-Pilawa i gminnych placach zabaw  </a:t>
            </a:r>
            <a:br>
              <a:rPr lang="pl-PL" dirty="0"/>
            </a:br>
            <a:r>
              <a:rPr lang="pl-PL" dirty="0" smtClean="0"/>
              <a:t>teren </a:t>
            </a:r>
            <a:r>
              <a:rPr lang="pl-PL" dirty="0"/>
              <a:t>Dzikiej Plaży i Kompleksu obejmuje ponad 25 ha;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 smtClean="0"/>
              <a:t>CR </a:t>
            </a:r>
            <a:r>
              <a:rPr lang="pl-PL" dirty="0"/>
              <a:t>Nieporęt corocznie dokonuje przeglądu drzewostanu obejmującego ponad 500 drzew i wykonuje niezbędne pielęgnacje;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 smtClean="0"/>
              <a:t>stan </a:t>
            </a:r>
            <a:r>
              <a:rPr lang="pl-PL" dirty="0"/>
              <a:t>drzew jest kontrolowany po wichurach w celu zapewnienia bezpieczeństwa na terenach rekreacyjnych.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7815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991960" cy="953193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Zarządzanie obiektami na terenie CR Nieporęt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10" y="3084658"/>
            <a:ext cx="4786008" cy="3426631"/>
          </a:xfrm>
          <a:prstGeom prst="rect">
            <a:avLst/>
          </a:prstGeom>
        </p:spPr>
      </p:pic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677334" y="1397599"/>
            <a:ext cx="9215696" cy="160824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przeglądy stanu technicznego obiektów, przeglądy elektryczne, kominiarskie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tx1"/>
                </a:solidFill>
              </a:rPr>
              <a:t>n</a:t>
            </a:r>
            <a:r>
              <a:rPr lang="pl-PL" dirty="0" smtClean="0">
                <a:solidFill>
                  <a:schemeClr val="tx1"/>
                </a:solidFill>
              </a:rPr>
              <a:t>a terenie CR Nieporęt zlokalizowanych jest 15 obiektów budowlanych oraz pozostałych obiektów budowlanych takich jak 6 pomostów, molo spacerowo-wypoczynkowe, 18 obiektów sportowych (place zabaw, siłownie zewnętrzne i boiska sportowe)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2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0329" y="194344"/>
            <a:ext cx="9188824" cy="1320800"/>
          </a:xfrm>
        </p:spPr>
        <p:txBody>
          <a:bodyPr>
            <a:noAutofit/>
          </a:bodyPr>
          <a:lstStyle/>
          <a:p>
            <a:pPr algn="ctr"/>
            <a:r>
              <a:rPr lang="pl-PL" sz="2800" dirty="0"/>
              <a:t>Gminna ,,Koncepcja w zakresie kierunków docelowego zagospodarowania gminnego Kompleksu </a:t>
            </a:r>
            <a:r>
              <a:rPr lang="pl-PL" sz="2800" dirty="0" err="1"/>
              <a:t>Rekreacyjno</a:t>
            </a:r>
            <a:r>
              <a:rPr lang="pl-PL" sz="2800" dirty="0"/>
              <a:t> - Wypoczynkowego Nieporęt – Pilawa".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4054" y="2326243"/>
            <a:ext cx="8596668" cy="27240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 smtClean="0">
                <a:solidFill>
                  <a:schemeClr val="tx1"/>
                </a:solidFill>
              </a:rPr>
              <a:t>Gmina </a:t>
            </a:r>
            <a:r>
              <a:rPr lang="pl-PL" dirty="0">
                <a:solidFill>
                  <a:schemeClr val="tx1"/>
                </a:solidFill>
              </a:rPr>
              <a:t>na terenie Kompleksu Nieporęt-Pilawa: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uporządkowała </a:t>
            </a:r>
            <a:r>
              <a:rPr lang="pl-PL" dirty="0">
                <a:solidFill>
                  <a:schemeClr val="tx1"/>
                </a:solidFill>
              </a:rPr>
              <a:t>20-hektarowy teren i na bieżąco pielęgnuje trawniki i drzewostan;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wybudowała </a:t>
            </a:r>
            <a:r>
              <a:rPr lang="pl-PL" dirty="0" err="1">
                <a:solidFill>
                  <a:schemeClr val="tx1"/>
                </a:solidFill>
              </a:rPr>
              <a:t>Skatepark</a:t>
            </a:r>
            <a:r>
              <a:rPr lang="pl-PL" dirty="0">
                <a:solidFill>
                  <a:schemeClr val="tx1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wybudowała </a:t>
            </a:r>
            <a:r>
              <a:rPr lang="pl-PL" dirty="0">
                <a:solidFill>
                  <a:schemeClr val="tx1"/>
                </a:solidFill>
              </a:rPr>
              <a:t>plac zabaw dla dzieci;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wybudowała </a:t>
            </a:r>
            <a:r>
              <a:rPr lang="pl-PL" dirty="0">
                <a:solidFill>
                  <a:schemeClr val="tx1"/>
                </a:solidFill>
              </a:rPr>
              <a:t>boisko do siatkówki plażowej;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wybudowała </a:t>
            </a:r>
            <a:r>
              <a:rPr lang="pl-PL" dirty="0">
                <a:solidFill>
                  <a:schemeClr val="tx1"/>
                </a:solidFill>
              </a:rPr>
              <a:t>siłownię zewnętrzną;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zakupiła </a:t>
            </a:r>
            <a:r>
              <a:rPr lang="pl-PL" dirty="0">
                <a:solidFill>
                  <a:schemeClr val="tx1"/>
                </a:solidFill>
              </a:rPr>
              <a:t>5 nowych pomostów z oświetleniem i dostępem do prądu;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systematycznie </a:t>
            </a:r>
            <a:r>
              <a:rPr lang="pl-PL" dirty="0">
                <a:solidFill>
                  <a:schemeClr val="tx1"/>
                </a:solidFill>
              </a:rPr>
              <a:t>remontuje kładki wzdłuż nabrzeża;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przygotowała </a:t>
            </a:r>
            <a:r>
              <a:rPr lang="pl-PL" dirty="0">
                <a:solidFill>
                  <a:schemeClr val="tx1"/>
                </a:solidFill>
              </a:rPr>
              <a:t>suchy dok dla żeglarzy i motorowodniaków (zimowanie sprzętu);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chemeClr val="tx1"/>
                </a:solidFill>
              </a:rPr>
              <a:t>wyremontowała </a:t>
            </a:r>
            <a:r>
              <a:rPr lang="pl-PL" dirty="0">
                <a:solidFill>
                  <a:schemeClr val="tx1"/>
                </a:solidFill>
              </a:rPr>
              <a:t>molo przy pomoście A</a:t>
            </a:r>
            <a:r>
              <a:rPr lang="pl-PL" dirty="0" smtClean="0">
                <a:solidFill>
                  <a:schemeClr val="tx1"/>
                </a:solidFill>
              </a:rPr>
              <a:t>;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96699"/>
            <a:ext cx="2240693" cy="168052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799" y="4972337"/>
            <a:ext cx="2240693" cy="149454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798" y="2892751"/>
            <a:ext cx="2240693" cy="1493021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352986" y="1576359"/>
            <a:ext cx="8924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Uchwała Nr XXXI/83/2016 Rady Gminy Nieporęt z dnia 31 października 2016 r. w sprawie przyjęcia kierunków zagospodarowania gminnego Kompleksu Rekreacyjno-Wypoczynkowego Nieporęt-Pilawa.</a:t>
            </a:r>
          </a:p>
        </p:txBody>
      </p:sp>
    </p:spTree>
    <p:extLst>
      <p:ext uri="{BB962C8B-B14F-4D97-AF65-F5344CB8AC3E}">
        <p14:creationId xmlns:p14="http://schemas.microsoft.com/office/powerpoint/2010/main" val="6847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559</TotalTime>
  <Words>553</Words>
  <Application>Microsoft Office PowerPoint</Application>
  <PresentationFormat>Panoramiczny</PresentationFormat>
  <Paragraphs>59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7" baseType="lpstr">
      <vt:lpstr>Arial</vt:lpstr>
      <vt:lpstr>Trebuchet MS</vt:lpstr>
      <vt:lpstr>Wingdings</vt:lpstr>
      <vt:lpstr>Wingdings 3</vt:lpstr>
      <vt:lpstr>Faseta</vt:lpstr>
      <vt:lpstr>Prezentacja programu PowerPoint</vt:lpstr>
      <vt:lpstr>Otwarcie Skateparku październik 2018</vt:lpstr>
      <vt:lpstr>Kąpielisko „DZIKA PLAŻA”</vt:lpstr>
      <vt:lpstr>Obiekty sportowe Gminy Nieporęt</vt:lpstr>
      <vt:lpstr>Kompleks Rekreacyjno-Wypoczynkowy  Nieporęt-Pilawa  tereny rekreacyjno-sportowe  </vt:lpstr>
      <vt:lpstr>Kompleks Rekreacyjno-Wypoczynkowy  Nieporęt-Pilawa  teren Przystani Kompleksu </vt:lpstr>
      <vt:lpstr>Centrum Rekreacji Nieporęt dba o bezpieczeństwo</vt:lpstr>
      <vt:lpstr>Zarządzanie obiektami na terenie CR Nieporęt  </vt:lpstr>
      <vt:lpstr>Gminna ,,Koncepcja w zakresie kierunków docelowego zagospodarowania gminnego Kompleksu Rekreacyjno - Wypoczynkowego Nieporęt – Pilawa".</vt:lpstr>
      <vt:lpstr>Gminna ,,Koncepcja w zakresie kierunków docelowego zagospodarowania gminnego Kompleksu Rekreacyjno - Wypoczynkowego Nieporęt – Pilawa".</vt:lpstr>
      <vt:lpstr>DZIERŻAWY NIERUCHOMOŚCI </vt:lpstr>
      <vt:lpstr>Sprawozdanie z wykonania Budżetu 2018 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Kąpielisko „DZIKA PLAŻA”</dc:title>
  <dc:creator>Jakub Madej</dc:creator>
  <cp:lastModifiedBy>Jakub Madej</cp:lastModifiedBy>
  <cp:revision>33</cp:revision>
  <cp:lastPrinted>2019-06-11T15:13:26Z</cp:lastPrinted>
  <dcterms:created xsi:type="dcterms:W3CDTF">2018-05-15T14:14:33Z</dcterms:created>
  <dcterms:modified xsi:type="dcterms:W3CDTF">2019-06-14T11:23:11Z</dcterms:modified>
</cp:coreProperties>
</file>