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22"/>
  </p:notesMasterIdLst>
  <p:handoutMasterIdLst>
    <p:handoutMasterId r:id="rId23"/>
  </p:handoutMasterIdLst>
  <p:sldIdLst>
    <p:sldId id="256" r:id="rId2"/>
    <p:sldId id="293" r:id="rId3"/>
    <p:sldId id="257" r:id="rId4"/>
    <p:sldId id="258" r:id="rId5"/>
    <p:sldId id="292" r:id="rId6"/>
    <p:sldId id="282" r:id="rId7"/>
    <p:sldId id="294" r:id="rId8"/>
    <p:sldId id="284" r:id="rId9"/>
    <p:sldId id="283" r:id="rId10"/>
    <p:sldId id="271" r:id="rId11"/>
    <p:sldId id="272" r:id="rId12"/>
    <p:sldId id="291" r:id="rId13"/>
    <p:sldId id="286" r:id="rId14"/>
    <p:sldId id="285" r:id="rId15"/>
    <p:sldId id="261" r:id="rId16"/>
    <p:sldId id="297" r:id="rId17"/>
    <p:sldId id="290" r:id="rId18"/>
    <p:sldId id="288" r:id="rId19"/>
    <p:sldId id="295" r:id="rId20"/>
    <p:sldId id="296" r:id="rId21"/>
  </p:sldIdLst>
  <p:sldSz cx="12192000" cy="6858000"/>
  <p:notesSz cx="6784975" cy="9906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FEE24F31-1259-4E2C-9442-028170148870}">
          <p14:sldIdLst>
            <p14:sldId id="256"/>
            <p14:sldId id="293"/>
            <p14:sldId id="257"/>
            <p14:sldId id="258"/>
            <p14:sldId id="292"/>
            <p14:sldId id="282"/>
            <p14:sldId id="294"/>
            <p14:sldId id="284"/>
            <p14:sldId id="283"/>
            <p14:sldId id="271"/>
            <p14:sldId id="272"/>
            <p14:sldId id="291"/>
            <p14:sldId id="286"/>
            <p14:sldId id="285"/>
            <p14:sldId id="261"/>
            <p14:sldId id="297"/>
            <p14:sldId id="290"/>
            <p14:sldId id="288"/>
            <p14:sldId id="295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Styl z motywem 2 — Ak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72426" autoAdjust="0"/>
  </p:normalViewPr>
  <p:slideViewPr>
    <p:cSldViewPr snapToGrid="0">
      <p:cViewPr varScale="1">
        <p:scale>
          <a:sx n="92" d="100"/>
          <a:sy n="92" d="100"/>
        </p:scale>
        <p:origin x="198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ykres%20w%20programie%20Microsoft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'Arkusz1 (4)'!$B$1</c:f>
              <c:strCache>
                <c:ptCount val="1"/>
                <c:pt idx="0">
                  <c:v>abonament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'Arkusz1 (4)'!$A$2:$A$13</c:f>
              <c:strCache>
                <c:ptCount val="12"/>
                <c:pt idx="0">
                  <c:v>styczeń </c:v>
                </c:pt>
                <c:pt idx="1">
                  <c:v>luty</c:v>
                </c:pt>
                <c:pt idx="2">
                  <c:v>marzec</c:v>
                </c:pt>
                <c:pt idx="3">
                  <c:v>kwiecień</c:v>
                </c:pt>
                <c:pt idx="4">
                  <c:v>maj</c:v>
                </c:pt>
                <c:pt idx="5">
                  <c:v>czerwiec</c:v>
                </c:pt>
                <c:pt idx="6">
                  <c:v>lipiec</c:v>
                </c:pt>
                <c:pt idx="7">
                  <c:v>sierpień</c:v>
                </c:pt>
                <c:pt idx="8">
                  <c:v>wrzesień</c:v>
                </c:pt>
                <c:pt idx="9">
                  <c:v>październik</c:v>
                </c:pt>
                <c:pt idx="10">
                  <c:v>listopad</c:v>
                </c:pt>
                <c:pt idx="11">
                  <c:v>grudzień</c:v>
                </c:pt>
              </c:strCache>
            </c:strRef>
          </c:cat>
          <c:val>
            <c:numRef>
              <c:f>'Arkusz1 (4)'!$B$2:$B$13</c:f>
              <c:numCache>
                <c:formatCode>General</c:formatCode>
                <c:ptCount val="12"/>
                <c:pt idx="0">
                  <c:v>2419</c:v>
                </c:pt>
                <c:pt idx="1">
                  <c:v>2433</c:v>
                </c:pt>
                <c:pt idx="2">
                  <c:v>2828</c:v>
                </c:pt>
                <c:pt idx="3">
                  <c:v>2356</c:v>
                </c:pt>
                <c:pt idx="4">
                  <c:v>2298</c:v>
                </c:pt>
                <c:pt idx="5">
                  <c:v>1671</c:v>
                </c:pt>
                <c:pt idx="6">
                  <c:v>1534</c:v>
                </c:pt>
                <c:pt idx="7">
                  <c:v>2003</c:v>
                </c:pt>
                <c:pt idx="8">
                  <c:v>1936</c:v>
                </c:pt>
                <c:pt idx="9">
                  <c:v>2122</c:v>
                </c:pt>
                <c:pt idx="10">
                  <c:v>2109</c:v>
                </c:pt>
                <c:pt idx="11">
                  <c:v>1766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80-4018-9A05-F7215FE3291A}"/>
            </c:ext>
          </c:extLst>
        </c:ser>
        <c:ser>
          <c:idx val="1"/>
          <c:order val="1"/>
          <c:tx>
            <c:strRef>
              <c:f>'Arkusz1 (4)'!$C$1</c:f>
              <c:strCache>
                <c:ptCount val="1"/>
                <c:pt idx="0">
                  <c:v>bilety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c:spPr>
          <c:invertIfNegative val="0"/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dirty="0" smtClean="0"/>
                      <a:t>10128</a:t>
                    </a:r>
                    <a:endParaRPr lang="en-US" dirty="0"/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E80-4018-9A05-F7215FE329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'Arkusz1 (4)'!$A$2:$A$13</c:f>
              <c:strCache>
                <c:ptCount val="12"/>
                <c:pt idx="0">
                  <c:v>styczeń </c:v>
                </c:pt>
                <c:pt idx="1">
                  <c:v>luty</c:v>
                </c:pt>
                <c:pt idx="2">
                  <c:v>marzec</c:v>
                </c:pt>
                <c:pt idx="3">
                  <c:v>kwiecień</c:v>
                </c:pt>
                <c:pt idx="4">
                  <c:v>maj</c:v>
                </c:pt>
                <c:pt idx="5">
                  <c:v>czerwiec</c:v>
                </c:pt>
                <c:pt idx="6">
                  <c:v>lipiec</c:v>
                </c:pt>
                <c:pt idx="7">
                  <c:v>sierpień</c:v>
                </c:pt>
                <c:pt idx="8">
                  <c:v>wrzesień</c:v>
                </c:pt>
                <c:pt idx="9">
                  <c:v>październik</c:v>
                </c:pt>
                <c:pt idx="10">
                  <c:v>listopad</c:v>
                </c:pt>
                <c:pt idx="11">
                  <c:v>grudzień</c:v>
                </c:pt>
              </c:strCache>
            </c:strRef>
          </c:cat>
          <c:val>
            <c:numRef>
              <c:f>'Arkusz1 (4)'!$C$2:$C$13</c:f>
              <c:numCache>
                <c:formatCode>General</c:formatCode>
                <c:ptCount val="12"/>
                <c:pt idx="0">
                  <c:v>9516</c:v>
                </c:pt>
                <c:pt idx="1">
                  <c:v>10762</c:v>
                </c:pt>
                <c:pt idx="2">
                  <c:v>11590</c:v>
                </c:pt>
                <c:pt idx="3">
                  <c:v>10240</c:v>
                </c:pt>
                <c:pt idx="4">
                  <c:v>10289</c:v>
                </c:pt>
                <c:pt idx="5">
                  <c:v>8433</c:v>
                </c:pt>
                <c:pt idx="6">
                  <c:v>8075</c:v>
                </c:pt>
                <c:pt idx="7">
                  <c:v>10162</c:v>
                </c:pt>
                <c:pt idx="8">
                  <c:v>11411</c:v>
                </c:pt>
                <c:pt idx="9">
                  <c:v>11621</c:v>
                </c:pt>
                <c:pt idx="10">
                  <c:v>10385</c:v>
                </c:pt>
                <c:pt idx="11">
                  <c:v>7977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E80-4018-9A05-F7215FE3291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axId val="126736640"/>
        <c:axId val="126423040"/>
      </c:barChart>
      <c:lineChart>
        <c:grouping val="standard"/>
        <c:varyColors val="0"/>
        <c:ser>
          <c:idx val="2"/>
          <c:order val="2"/>
          <c:tx>
            <c:strRef>
              <c:f>'Arkusz1 (4)'!#REF!</c:f>
              <c:strCache>
                <c:ptCount val="1"/>
                <c:pt idx="0">
                  <c:v>#REF!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'Arkusz1 (4)'!$A$2:$A$13</c:f>
              <c:strCache>
                <c:ptCount val="12"/>
                <c:pt idx="0">
                  <c:v>styczeń </c:v>
                </c:pt>
                <c:pt idx="1">
                  <c:v>luty</c:v>
                </c:pt>
                <c:pt idx="2">
                  <c:v>marzec</c:v>
                </c:pt>
                <c:pt idx="3">
                  <c:v>kwiecień</c:v>
                </c:pt>
                <c:pt idx="4">
                  <c:v>maj</c:v>
                </c:pt>
                <c:pt idx="5">
                  <c:v>czerwiec</c:v>
                </c:pt>
                <c:pt idx="6">
                  <c:v>lipiec</c:v>
                </c:pt>
                <c:pt idx="7">
                  <c:v>sierpień</c:v>
                </c:pt>
                <c:pt idx="8">
                  <c:v>wrzesień</c:v>
                </c:pt>
                <c:pt idx="9">
                  <c:v>październik</c:v>
                </c:pt>
                <c:pt idx="10">
                  <c:v>listopad</c:v>
                </c:pt>
                <c:pt idx="11">
                  <c:v>grudzień</c:v>
                </c:pt>
              </c:strCache>
            </c:strRef>
          </c:cat>
          <c:val>
            <c:numRef>
              <c:f>'Arkusz1 (4)'!#REF!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E80-4018-9A05-F7215FE329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736640"/>
        <c:axId val="126423040"/>
      </c:lineChart>
      <c:catAx>
        <c:axId val="126736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26423040"/>
        <c:crosses val="autoZero"/>
        <c:auto val="1"/>
        <c:lblAlgn val="ctr"/>
        <c:lblOffset val="100"/>
        <c:noMultiLvlLbl val="0"/>
      </c:catAx>
      <c:valAx>
        <c:axId val="1264230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6736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783850548093672E-5"/>
          <c:y val="9.439533536960204E-2"/>
          <c:w val="0.93888888888888888"/>
          <c:h val="0.841674686497521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EB5-440B-BD28-1A5CD88F811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'[Wykres w programie Microsoft PowerPoint]Arkusz1'!$S$15:$Y$15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'[Wykres w programie Microsoft PowerPoint]Arkusz1'!$S$14:$Y$14</c:f>
              <c:numCache>
                <c:formatCode>General</c:formatCode>
                <c:ptCount val="7"/>
                <c:pt idx="0">
                  <c:v>75502</c:v>
                </c:pt>
                <c:pt idx="1">
                  <c:v>115157</c:v>
                </c:pt>
                <c:pt idx="2">
                  <c:v>133493</c:v>
                </c:pt>
                <c:pt idx="3">
                  <c:v>148882</c:v>
                </c:pt>
                <c:pt idx="4">
                  <c:v>150964</c:v>
                </c:pt>
                <c:pt idx="5">
                  <c:v>150496</c:v>
                </c:pt>
                <c:pt idx="6">
                  <c:v>145936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B5-440B-BD28-1A5CD88F811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87089280"/>
        <c:axId val="187091968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spPr>
                  <a:gradFill>
                    <a:gsLst>
                      <a:gs pos="0">
                        <a:schemeClr val="accent4"/>
                      </a:gs>
                      <a:gs pos="100000">
                        <a:schemeClr val="accent4"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l-PL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Arkusz1!$S$15:$X$15</c15:sqref>
                        </c15:formulaRef>
                      </c:ext>
                    </c:extLst>
                    <c:numCache>
                      <c:formatCode>General</c:formatCode>
                      <c:ptCount val="6"/>
                      <c:pt idx="0">
                        <c:v>2012</c:v>
                      </c:pt>
                      <c:pt idx="1">
                        <c:v>2013</c:v>
                      </c:pt>
                      <c:pt idx="2">
                        <c:v>2014</c:v>
                      </c:pt>
                      <c:pt idx="3">
                        <c:v>2015</c:v>
                      </c:pt>
                      <c:pt idx="4">
                        <c:v>2016</c:v>
                      </c:pt>
                      <c:pt idx="5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Arkusz1!$S$15:$W$15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2012</c:v>
                      </c:pt>
                      <c:pt idx="1">
                        <c:v>2013</c:v>
                      </c:pt>
                      <c:pt idx="2">
                        <c:v>2014</c:v>
                      </c:pt>
                      <c:pt idx="3">
                        <c:v>2015</c:v>
                      </c:pt>
                      <c:pt idx="4">
                        <c:v>2016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3EB5-440B-BD28-1A5CD88F8118}"/>
                  </c:ext>
                </c:extLst>
              </c15:ser>
            </c15:filteredBarSeries>
          </c:ext>
        </c:extLst>
      </c:barChart>
      <c:catAx>
        <c:axId val="187089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pl-PL"/>
          </a:p>
        </c:txPr>
        <c:crossAx val="187091968"/>
        <c:crosses val="autoZero"/>
        <c:auto val="0"/>
        <c:lblAlgn val="ctr"/>
        <c:lblOffset val="100"/>
        <c:noMultiLvlLbl val="0"/>
      </c:catAx>
      <c:valAx>
        <c:axId val="187091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7089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156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3249" y="0"/>
            <a:ext cx="2940156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C66A2-E593-4B21-946B-90364F5473CA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0156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3249" y="9408981"/>
            <a:ext cx="2940156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62C209-7F1F-45B4-BF71-75AB535C163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6492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3338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DB0B1-CA03-464E-BD51-F678C90D2441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7863" y="4705350"/>
            <a:ext cx="5429250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3338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6FA07-B395-4357-BD88-1D3F30CA64D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132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6FA07-B395-4357-BD88-1D3F30CA64DD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8375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6FA07-B395-4357-BD88-1D3F30CA64DD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846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6FA07-B395-4357-BD88-1D3F30CA64DD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4554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1149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2002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5339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5702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5871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9949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1758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2358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710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5136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8641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94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860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571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2333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6586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137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8C78CC5-41D9-4601-B40F-EE5C3CC07463}" type="datetimeFigureOut">
              <a:rPr lang="pl-PL" smtClean="0"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DF196E9-A176-4172-8F2D-8B67E6D2E5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901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751012" y="1330982"/>
            <a:ext cx="8689976" cy="2509213"/>
          </a:xfrm>
        </p:spPr>
        <p:txBody>
          <a:bodyPr>
            <a:normAutofit/>
          </a:bodyPr>
          <a:lstStyle/>
          <a:p>
            <a:r>
              <a:rPr lang="pl-PL" cap="none" dirty="0" smtClean="0"/>
              <a:t>Ośrodek Sportu i Rekreacji</a:t>
            </a:r>
            <a:br>
              <a:rPr lang="pl-PL" cap="none" dirty="0" smtClean="0"/>
            </a:br>
            <a:r>
              <a:rPr lang="pl-PL" cap="none" dirty="0"/>
              <a:t>G</a:t>
            </a:r>
            <a:r>
              <a:rPr lang="pl-PL" cap="none" dirty="0" smtClean="0"/>
              <a:t>miny </a:t>
            </a:r>
            <a:r>
              <a:rPr lang="pl-PL" cap="none" dirty="0"/>
              <a:t>N</a:t>
            </a:r>
            <a:r>
              <a:rPr lang="pl-PL" cap="none" dirty="0" smtClean="0"/>
              <a:t>ieporęt</a:t>
            </a:r>
            <a:br>
              <a:rPr lang="pl-PL" cap="none" dirty="0" smtClean="0"/>
            </a:br>
            <a:endParaRPr lang="pl-PL" cap="non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589" y="4435731"/>
            <a:ext cx="4159875" cy="1951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04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26316" y="140216"/>
            <a:ext cx="10364451" cy="1596177"/>
          </a:xfrm>
        </p:spPr>
        <p:txBody>
          <a:bodyPr/>
          <a:lstStyle/>
          <a:p>
            <a:r>
              <a:rPr lang="pl-PL" u="sng" cap="none" dirty="0" smtClean="0"/>
              <a:t>Mistrzostwa pływackie w Aquaparku „Fala”</a:t>
            </a:r>
            <a:endParaRPr lang="pl-PL" u="sng" cap="none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360608" y="1551166"/>
            <a:ext cx="11180228" cy="221727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dirty="0"/>
              <a:t>W dniu 16.03.2018 r. pływalnia </a:t>
            </a:r>
            <a:r>
              <a:rPr lang="pl-PL" dirty="0" smtClean="0"/>
              <a:t>gościła </a:t>
            </a:r>
            <a:r>
              <a:rPr lang="pl-PL" dirty="0"/>
              <a:t>szkoły podstawowe, które rywalizowały w Mistrzostwach Gminy Nieporęt i Powiatu</a:t>
            </a:r>
            <a:br>
              <a:rPr lang="pl-PL" dirty="0"/>
            </a:br>
            <a:r>
              <a:rPr lang="pl-PL" dirty="0"/>
              <a:t>Legionowskiego w pływaniu.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Do </a:t>
            </a:r>
            <a:r>
              <a:rPr lang="pl-PL" dirty="0"/>
              <a:t>zawodów przystąpiła rekordowa liczba zespołów szkolnych w liczbie 15, złożonych z uczniów z roczników 2008-2005. Drużyny składały się z 8 chłopców i 8 dziewcząt. Łącznie o miano najlepszej szkoły walczyło 240 zawodników. </a:t>
            </a:r>
            <a:endParaRPr lang="pl-PL" cap="none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33" y="3929272"/>
            <a:ext cx="4411249" cy="2484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097" y="4053040"/>
            <a:ext cx="4466667" cy="2515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6746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0"/>
            <a:ext cx="10364451" cy="1596177"/>
          </a:xfrm>
        </p:spPr>
        <p:txBody>
          <a:bodyPr/>
          <a:lstStyle/>
          <a:p>
            <a:r>
              <a:rPr lang="pl-PL" u="sng" cap="none" dirty="0" smtClean="0"/>
              <a:t>Mistrzostwa Powiatu Legionowskiego w pływaniu indywidualnym i sztafetowym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915025" y="1345699"/>
            <a:ext cx="9554080" cy="258312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pl-PL" dirty="0"/>
              <a:t>W dniu 10.04.2018r </a:t>
            </a:r>
            <a:r>
              <a:rPr lang="pl-PL" dirty="0" smtClean="0"/>
              <a:t>odbyły </a:t>
            </a:r>
            <a:r>
              <a:rPr lang="pl-PL" dirty="0"/>
              <a:t>się Mistrzostwa Powiatu Legionowskiego w pływaniu indywidualnym i sztafetowym dziewcząt i chłopców w kategorii „Młodzież” kl. VII Szkół Podstawowych i kl. II i III Gimnazjum. Do zawodów przystąpiło 5 drużyn chłopców i 4 drużyny dziewcząt, które reprezentowały gminy Legionowo i Nieporęt. Organizatorem zawodów był Gminny i Powiatowy Szkolny Związek Sportowy oraz OSIR GN „Aquapark Fala”, a fundatorem nagród Starostwo Powiatowe w Legionowie. Biegi sztafetowe odbywały się na dystansie 6 x 25 m stylem dowolnym, a konkurencje indywidualne na dystansie 50 m stylami : grzbietowym, dowolnym oraz klasycznym.</a:t>
            </a:r>
            <a:endParaRPr lang="pl-PL" cap="none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763" y="4099867"/>
            <a:ext cx="2986820" cy="1991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231" y="4099867"/>
            <a:ext cx="3621541" cy="2039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0129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37268" y="338023"/>
            <a:ext cx="6697639" cy="1107252"/>
          </a:xfrm>
        </p:spPr>
        <p:txBody>
          <a:bodyPr>
            <a:normAutofit fontScale="90000"/>
          </a:bodyPr>
          <a:lstStyle/>
          <a:p>
            <a:r>
              <a:rPr lang="pl-PL" dirty="0" err="1" smtClean="0"/>
              <a:t>SzTAFETA</a:t>
            </a:r>
            <a:r>
              <a:rPr lang="pl-PL" dirty="0" smtClean="0"/>
              <a:t> NA 100-LECIE ODZYSKANIA NIEPODLEGŁOŚCI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901209" y="1663458"/>
            <a:ext cx="4495040" cy="4969161"/>
          </a:xfrm>
        </p:spPr>
        <p:txBody>
          <a:bodyPr>
            <a:normAutofit fontScale="92500" lnSpcReduction="20000"/>
          </a:bodyPr>
          <a:lstStyle/>
          <a:p>
            <a:r>
              <a:rPr lang="pl-PL" sz="1700" dirty="0"/>
              <a:t>W dniu 10 października 2018 roku </a:t>
            </a:r>
            <a:r>
              <a:rPr lang="pl-PL" sz="1700" dirty="0" smtClean="0"/>
              <a:t>odbyła </a:t>
            </a:r>
            <a:r>
              <a:rPr lang="pl-PL" sz="1700" dirty="0"/>
              <a:t>się Sztafeta pływacka dla klas 1-8 w ramach Zawodów sportowych dla uczniów ze szkół Gminy Nieporęt pod hasłem „100 LAT ODZYSKANIA PRZEZ POLSKĘ NIEPODLEGŁOSCI”. Do sztafety przystąpiły 4 szkoły. Każda szkoła wystawiła swoich reprezentantów: 1 chłopca i 1 dziewczynkę z każdej klasy od I do VIII. Starty w sztafecie następowały w kolejności od klas I do VIII.</a:t>
            </a:r>
          </a:p>
          <a:p>
            <a:r>
              <a:rPr lang="pl-PL" sz="1700" dirty="0" smtClean="0"/>
              <a:t>Dzieci </a:t>
            </a:r>
            <a:r>
              <a:rPr lang="pl-PL" sz="1700" dirty="0"/>
              <a:t>otrzymały od organizatorów białe oraz czerwone czepki i na zakończenie zawodów utworzyły żywą flagę biało czerwoną.</a:t>
            </a:r>
          </a:p>
          <a:p>
            <a:endParaRPr lang="pl-PL" sz="18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1602" y="451370"/>
            <a:ext cx="1062937" cy="1049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324" y="2360783"/>
            <a:ext cx="5044538" cy="3356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4870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26316" y="140216"/>
            <a:ext cx="10364451" cy="1018883"/>
          </a:xfrm>
        </p:spPr>
        <p:txBody>
          <a:bodyPr/>
          <a:lstStyle/>
          <a:p>
            <a:r>
              <a:rPr lang="pl-PL" u="sng" cap="none" dirty="0"/>
              <a:t>Przegląd wydarzeń za </a:t>
            </a:r>
            <a:r>
              <a:rPr lang="pl-PL" u="sng" cap="none" dirty="0" smtClean="0"/>
              <a:t>2018 r</a:t>
            </a:r>
            <a:r>
              <a:rPr lang="pl-PL" u="sng" cap="none" dirty="0"/>
              <a:t>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78586" y="1043188"/>
            <a:ext cx="10216940" cy="1416676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pl-PL" sz="5900" cap="none" dirty="0" smtClean="0"/>
              <a:t>W 2018 r. największa frekwencja:</a:t>
            </a:r>
            <a:br>
              <a:rPr lang="pl-PL" sz="5900" cap="none" dirty="0" smtClean="0"/>
            </a:br>
            <a:r>
              <a:rPr lang="pl-PL" sz="6000" cap="none" dirty="0" smtClean="0"/>
              <a:t>miesiąc: marzec: 14418 osób,</a:t>
            </a:r>
            <a:br>
              <a:rPr lang="pl-PL" sz="6000" cap="none" dirty="0" smtClean="0"/>
            </a:br>
            <a:r>
              <a:rPr lang="pl-PL" sz="6000" cap="none" dirty="0" smtClean="0"/>
              <a:t>dzień: 03.02: 840 osób.</a:t>
            </a:r>
            <a:br>
              <a:rPr lang="pl-PL" sz="6000" cap="none" dirty="0" smtClean="0"/>
            </a:br>
            <a:endParaRPr lang="pl-PL" sz="6000" cap="none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049" y="2343954"/>
            <a:ext cx="5118065" cy="371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3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21020" y="140216"/>
            <a:ext cx="7692681" cy="1230285"/>
          </a:xfrm>
        </p:spPr>
        <p:txBody>
          <a:bodyPr/>
          <a:lstStyle/>
          <a:p>
            <a:r>
              <a:rPr lang="pl-PL" u="sng" cap="none" dirty="0"/>
              <a:t>Przegląd wydarzeń za </a:t>
            </a:r>
            <a:r>
              <a:rPr lang="pl-PL" u="sng" cap="none" dirty="0" smtClean="0"/>
              <a:t>2018r</a:t>
            </a:r>
            <a:r>
              <a:rPr lang="pl-PL" u="sng" cap="none" dirty="0"/>
              <a:t>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5910" y="1370501"/>
            <a:ext cx="6542468" cy="427044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sz="3200" cap="none" dirty="0" smtClean="0"/>
              <a:t>w 2018 r. na kartę było:</a:t>
            </a:r>
          </a:p>
          <a:p>
            <a:pPr marL="0" indent="0">
              <a:buNone/>
            </a:pPr>
            <a:r>
              <a:rPr lang="pl-PL" sz="3200" cap="none" dirty="0" smtClean="0"/>
              <a:t>1055 wejść na bilet normalny 3+</a:t>
            </a:r>
            <a:br>
              <a:rPr lang="pl-PL" sz="3200" cap="none" dirty="0" smtClean="0"/>
            </a:br>
            <a:r>
              <a:rPr lang="pl-PL" sz="3200" cap="none" dirty="0" smtClean="0"/>
              <a:t>2353 wejść na bilet ulgowy 3+</a:t>
            </a:r>
            <a:br>
              <a:rPr lang="pl-PL" sz="3200" cap="none" dirty="0" smtClean="0"/>
            </a:br>
            <a:r>
              <a:rPr lang="pl-PL" sz="3200" cap="none" dirty="0" smtClean="0"/>
              <a:t/>
            </a:r>
            <a:br>
              <a:rPr lang="pl-PL" sz="3200" cap="none" dirty="0" smtClean="0"/>
            </a:br>
            <a:r>
              <a:rPr lang="pl-PL" sz="3900" u="sng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łącznie: 3408 wejść na bilet 3+</a:t>
            </a:r>
            <a:endParaRPr lang="pl-PL" sz="3900" u="sng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378" y="1836927"/>
            <a:ext cx="4546242" cy="34352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3646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59421" y="275095"/>
            <a:ext cx="10364451" cy="745334"/>
          </a:xfrm>
        </p:spPr>
        <p:txBody>
          <a:bodyPr>
            <a:normAutofit fontScale="90000"/>
          </a:bodyPr>
          <a:lstStyle/>
          <a:p>
            <a:r>
              <a:rPr lang="pl-PL" cap="none" dirty="0" smtClean="0"/>
              <a:t>Zestawienie miesięcznego obciążenia pływalni w 2018r</a:t>
            </a:r>
            <a:endParaRPr lang="pl-PL" cap="none" dirty="0"/>
          </a:p>
        </p:txBody>
      </p:sp>
      <p:sp>
        <p:nvSpPr>
          <p:cNvPr id="5" name="Prostokąt 10"/>
          <p:cNvSpPr>
            <a:spLocks noChangeArrowheads="1"/>
          </p:cNvSpPr>
          <p:nvPr/>
        </p:nvSpPr>
        <p:spPr bwMode="auto">
          <a:xfrm>
            <a:off x="411031" y="5822579"/>
            <a:ext cx="6749623" cy="77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pl-PL" altLang="pl-PL" sz="2400" dirty="0" smtClean="0"/>
              <a:t>Łączna liczba osób 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pl-PL" altLang="pl-PL" sz="2400" dirty="0" smtClean="0"/>
              <a:t>odwiedzających pływalnię w 2018r – </a:t>
            </a:r>
            <a:r>
              <a:rPr lang="pl-PL" altLang="pl-PL" sz="2400" b="1" u="sng" dirty="0" smtClean="0"/>
              <a:t>145936 osób</a:t>
            </a:r>
            <a:endParaRPr lang="pl-PL" altLang="pl-PL" sz="2400" b="1" u="sng" dirty="0"/>
          </a:p>
        </p:txBody>
      </p:sp>
      <p:graphicFrame>
        <p:nvGraphicFramePr>
          <p:cNvPr id="11" name="Wykres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6043746"/>
              </p:ext>
            </p:extLst>
          </p:nvPr>
        </p:nvGraphicFramePr>
        <p:xfrm>
          <a:off x="464949" y="1255364"/>
          <a:ext cx="11353397" cy="487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rostokąt 10"/>
          <p:cNvSpPr>
            <a:spLocks noChangeArrowheads="1"/>
          </p:cNvSpPr>
          <p:nvPr/>
        </p:nvSpPr>
        <p:spPr bwMode="auto">
          <a:xfrm>
            <a:off x="7994542" y="6131708"/>
            <a:ext cx="3626604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l-PL" altLang="pl-PL" dirty="0" smtClean="0">
                <a:solidFill>
                  <a:srgbClr val="000000"/>
                </a:solidFill>
                <a:latin typeface="Calibri" panose="020F0502020204030204" pitchFamily="34" charset="0"/>
              </a:rPr>
              <a:t>25.06-08.07.2018 </a:t>
            </a:r>
            <a:r>
              <a:rPr lang="pl-PL" altLang="pl-PL" dirty="0">
                <a:solidFill>
                  <a:srgbClr val="000000"/>
                </a:solidFill>
                <a:latin typeface="Calibri" panose="020F0502020204030204" pitchFamily="34" charset="0"/>
              </a:rPr>
              <a:t>- przerwa technologiczna</a:t>
            </a:r>
            <a:r>
              <a:rPr lang="pl-PL" alt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4840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Graphic spid="11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87334786"/>
              </p:ext>
            </p:extLst>
          </p:nvPr>
        </p:nvGraphicFramePr>
        <p:xfrm>
          <a:off x="914399" y="2366963"/>
          <a:ext cx="10523349" cy="4188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Zestawienie liczby osób korzystających z pływalni na przestrzeni lat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0977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54631" y="235623"/>
            <a:ext cx="10337369" cy="213829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Zestawienie sprzedaży biletów za rok 2018</a:t>
            </a:r>
            <a:endParaRPr lang="pl-PL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686973"/>
              </p:ext>
            </p:extLst>
          </p:nvPr>
        </p:nvGraphicFramePr>
        <p:xfrm>
          <a:off x="1854631" y="731005"/>
          <a:ext cx="7857641" cy="60043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92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rodzaj biletów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 smtClean="0">
                          <a:effectLst/>
                        </a:rPr>
                        <a:t>liczba </a:t>
                      </a:r>
                      <a:r>
                        <a:rPr lang="pl-PL" sz="1600" u="none" strike="noStrike" dirty="0">
                          <a:effectLst/>
                        </a:rPr>
                        <a:t>sprzedanych biletów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grupowy ulgowy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2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ulgowy od 15 osób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31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wakacyjny grupowy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22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instruktorski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1476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normalny 1h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 smtClean="0">
                          <a:effectLst/>
                        </a:rPr>
                        <a:t>30425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normalny 3+ 1h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1055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open normalny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289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open ulgowy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374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rodzinny 2+1 1h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11524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rodzinny 2+2 1h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4134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rodzinny 2+3 1h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911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rodzinny 1+1 1h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11715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ulgowy  1h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19377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ulgowy 3+ 1h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2353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26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wakacyjny 1h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1385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promocja 4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6786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promocja 3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1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promocja 5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20840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promocja 6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3586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promocja 7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3355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promocja 3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863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promocja 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effectLst/>
                        </a:rPr>
                        <a:t>25432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0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łącznie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145936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341" marR="6341" marT="6341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663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1.48148E-6 L -1.66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65927" y="141668"/>
            <a:ext cx="6915955" cy="721217"/>
          </a:xfrm>
        </p:spPr>
        <p:txBody>
          <a:bodyPr/>
          <a:lstStyle/>
          <a:p>
            <a:r>
              <a:rPr lang="pl-PL" u="sng" cap="none" dirty="0" smtClean="0"/>
              <a:t>WAKACJE NA PŁYWALNI 2018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579459" y="1178271"/>
            <a:ext cx="10363826" cy="342410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pl-PL" cap="none" dirty="0" smtClean="0"/>
              <a:t>1) Bilety wakacyjne za jedyne 6,00 zł/h dla dzieci i młodzieży do 16 lat, obowiązywały od poniedziałku do piątku od 6:00-17:00,</a:t>
            </a:r>
          </a:p>
          <a:p>
            <a:pPr marL="0" lvl="0" indent="0">
              <a:buNone/>
            </a:pPr>
            <a:r>
              <a:rPr lang="pl-PL" cap="none" dirty="0"/>
              <a:t>2</a:t>
            </a:r>
            <a:r>
              <a:rPr lang="pl-PL" cap="none" dirty="0" smtClean="0"/>
              <a:t>) Bilety rodzinne dostępne były w godzinach otwarcia pływalni (tj. Poniedziałek - piątek 6:00-22:00, sobota, niedziela i święta 8:00-22:00),</a:t>
            </a:r>
          </a:p>
          <a:p>
            <a:pPr marL="0" lvl="0" indent="0">
              <a:buNone/>
            </a:pPr>
            <a:r>
              <a:rPr lang="pl-PL" cap="none" dirty="0" smtClean="0"/>
              <a:t>3) Kurs pływania z OLOSPORT (nauka pływania 3 x w tygodniu, grupy od 3-5osób, zajęcia dla dzieci od 3 –roku życia).</a:t>
            </a:r>
            <a:endParaRPr lang="pl-PL" cap="none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974" y="3796991"/>
            <a:ext cx="3352558" cy="1882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6" y="3796991"/>
            <a:ext cx="3716940" cy="2865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371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Sytuacja finansowa w </a:t>
            </a:r>
            <a:r>
              <a:rPr lang="pl-PL" dirty="0" err="1" smtClean="0"/>
              <a:t>aquaparku</a:t>
            </a:r>
            <a:r>
              <a:rPr lang="pl-PL" dirty="0" smtClean="0"/>
              <a:t> „fala” w 2018 r.</a:t>
            </a:r>
            <a:endParaRPr lang="pl-PL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dirty="0" smtClean="0"/>
              <a:t>Dział 926 rozdz. 92601- obiekty sportowe</a:t>
            </a:r>
          </a:p>
          <a:p>
            <a:pPr marL="0" indent="0" algn="ctr">
              <a:buNone/>
            </a:pPr>
            <a:r>
              <a:rPr lang="pl-PL" dirty="0" smtClean="0"/>
              <a:t>	</a:t>
            </a:r>
            <a:r>
              <a:rPr lang="pl-PL" b="1" u="sng" dirty="0" smtClean="0"/>
              <a:t>Dochody:</a:t>
            </a:r>
            <a:r>
              <a:rPr lang="pl-PL" dirty="0" smtClean="0"/>
              <a:t> </a:t>
            </a:r>
            <a:r>
              <a:rPr lang="pl-PL" sz="2400" b="1" dirty="0" smtClean="0"/>
              <a:t>plan : 2 520 000,00 zł, wykonanie: 2428 197,87 zł</a:t>
            </a:r>
          </a:p>
          <a:p>
            <a:pPr marL="0" indent="0" algn="ctr">
              <a:buNone/>
            </a:pPr>
            <a:endParaRPr lang="pl-PL" sz="24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pl-PL" b="1" dirty="0" smtClean="0"/>
              <a:t>Wpływy z najmu 441 857,35 zł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b="1" dirty="0" smtClean="0"/>
              <a:t>Wpływy z usług 1 964 690,67 zł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b="1" dirty="0" smtClean="0"/>
              <a:t>Pozostałe odsetki 2 361,53 zł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b="1" dirty="0" smtClean="0"/>
              <a:t>Wpływy z rozliczeń z lat ubiegłych 8 316,24 zł </a:t>
            </a:r>
            <a:br>
              <a:rPr lang="pl-PL" b="1" dirty="0" smtClean="0"/>
            </a:br>
            <a:r>
              <a:rPr lang="pl-PL" sz="1300" b="1" dirty="0" smtClean="0"/>
              <a:t>(zwrot nadpłaty vat-7 za xii 2017 r. zwrot nadpłaty składki wypadkowej za iv 2015 – iii 2016)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b="1" dirty="0" smtClean="0"/>
              <a:t>Wpływy z różnych dochodów </a:t>
            </a:r>
            <a:r>
              <a:rPr lang="pl-PL" b="1" dirty="0"/>
              <a:t>10 972,08 </a:t>
            </a:r>
            <a:r>
              <a:rPr lang="pl-PL" b="1" dirty="0" smtClean="0"/>
              <a:t>zł                                                                        </a:t>
            </a:r>
            <a:r>
              <a:rPr lang="pl-PL" sz="1300" b="1" dirty="0" smtClean="0"/>
              <a:t>(prowizja płatnika, cena wydania karnetu, vat należny za 2017 r.)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99229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983517" y="1713208"/>
            <a:ext cx="6292937" cy="4470615"/>
          </a:xfrm>
        </p:spPr>
        <p:txBody>
          <a:bodyPr>
            <a:normAutofit/>
          </a:bodyPr>
          <a:lstStyle/>
          <a:p>
            <a:r>
              <a:rPr lang="pl-PL" sz="1800" dirty="0" smtClean="0"/>
              <a:t>Podstawowym aktem prawnym regulującym działalność pływalni sportowej w Stanisławowie pierwszym jest </a:t>
            </a:r>
            <a:r>
              <a:rPr lang="pl-PL" sz="1800" b="1" dirty="0" smtClean="0"/>
              <a:t>uchwała nr xxi/10/2012 rady gminy Nieporęt z dnia 21 lutego 2012 r</a:t>
            </a:r>
            <a:r>
              <a:rPr lang="pl-PL" sz="1800" dirty="0" smtClean="0"/>
              <a:t>. w sprawie utworzenia gminnej jednostki organizacyjnej pod nazwą „ośrodek sportu i rekreacji gminy Nieporęt” w uchwale określono cel utworzenia ośrodka, którym jest wykonywanie zadań własnych gminy w zakresie kultury fizycznej i urządzeń sportowych na bazie gminnej pływalni sportowej. </a:t>
            </a:r>
            <a:r>
              <a:rPr lang="pl-PL" sz="1800" dirty="0"/>
              <a:t/>
            </a:r>
            <a:br>
              <a:rPr lang="pl-PL" sz="1800" dirty="0"/>
            </a:br>
            <a:r>
              <a:rPr lang="pl-PL" sz="1800" dirty="0" smtClean="0"/>
              <a:t>rada gminy nadała ośrodkowi </a:t>
            </a:r>
            <a:r>
              <a:rPr lang="pl-PL" sz="1800" b="1" dirty="0" smtClean="0"/>
              <a:t>statut</a:t>
            </a:r>
            <a:r>
              <a:rPr lang="pl-PL" b="1" dirty="0" smtClean="0"/>
              <a:t>.</a:t>
            </a:r>
            <a:endParaRPr lang="pl-PL" baseline="30000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136" y="2284709"/>
            <a:ext cx="2922722" cy="2922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2594685" y="557939"/>
            <a:ext cx="5410189" cy="584269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solidFill>
                  <a:srgbClr val="0070C0"/>
                </a:solidFill>
              </a:rPr>
              <a:t>Statut ośrodka</a:t>
            </a:r>
            <a:endParaRPr lang="pl-PL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752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Sytuacja finansowa w </a:t>
            </a:r>
            <a:r>
              <a:rPr lang="pl-PL" dirty="0" err="1" smtClean="0"/>
              <a:t>aquaparku</a:t>
            </a:r>
            <a:r>
              <a:rPr lang="pl-PL" dirty="0" smtClean="0"/>
              <a:t> „fala” w 2018 r.</a:t>
            </a:r>
            <a:endParaRPr lang="pl-PL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13"/>
          </p:nvPr>
        </p:nvSpPr>
        <p:spPr>
          <a:xfrm>
            <a:off x="968018" y="2622814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3200" b="1" u="sng" dirty="0" err="1" smtClean="0"/>
              <a:t>wydATKI</a:t>
            </a:r>
            <a:r>
              <a:rPr lang="pl-PL" sz="3200" b="1" dirty="0" smtClean="0"/>
              <a:t>:  </a:t>
            </a:r>
          </a:p>
          <a:p>
            <a:r>
              <a:rPr lang="pl-PL" sz="3200" b="1" dirty="0" smtClean="0"/>
              <a:t>PLAN: 2 520 000,00 ZŁ </a:t>
            </a:r>
          </a:p>
          <a:p>
            <a:r>
              <a:rPr lang="pl-PL" sz="3200" b="1" dirty="0" smtClean="0"/>
              <a:t>WYKONANIE: 2 402 151,16 ZŁ</a:t>
            </a:r>
            <a:endParaRPr lang="pl-PL" sz="3200" b="1" dirty="0"/>
          </a:p>
        </p:txBody>
      </p:sp>
    </p:spTree>
    <p:extLst>
      <p:ext uri="{BB962C8B-B14F-4D97-AF65-F5344CB8AC3E}">
        <p14:creationId xmlns:p14="http://schemas.microsoft.com/office/powerpoint/2010/main" val="71308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788415" y="393458"/>
            <a:ext cx="5239708" cy="330296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ATRAKCJE AQUAPARKU „FALA”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509082" y="1182977"/>
            <a:ext cx="3355671" cy="2341151"/>
          </a:xfrm>
        </p:spPr>
        <p:txBody>
          <a:bodyPr>
            <a:normAutofit fontScale="92500" lnSpcReduction="20000"/>
          </a:bodyPr>
          <a:lstStyle/>
          <a:p>
            <a:r>
              <a:rPr lang="pl-PL" dirty="0" smtClean="0"/>
              <a:t>BASEN SPORTOWY,</a:t>
            </a:r>
          </a:p>
          <a:p>
            <a:r>
              <a:rPr lang="pl-PL" dirty="0" smtClean="0"/>
              <a:t>BASEN REKREACYJNY,</a:t>
            </a:r>
          </a:p>
          <a:p>
            <a:r>
              <a:rPr lang="pl-PL" dirty="0" smtClean="0"/>
              <a:t>JACUZZI,</a:t>
            </a:r>
          </a:p>
          <a:p>
            <a:r>
              <a:rPr lang="pl-PL" dirty="0" smtClean="0"/>
              <a:t>SAUNA,</a:t>
            </a:r>
          </a:p>
          <a:p>
            <a:r>
              <a:rPr lang="pl-PL" dirty="0" smtClean="0"/>
              <a:t>ZJEŻDŻALNIA ŚLIMAKOWA,</a:t>
            </a:r>
          </a:p>
          <a:p>
            <a:endParaRPr lang="pl-PL" dirty="0" smtClean="0"/>
          </a:p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864" y="1018312"/>
            <a:ext cx="4581525" cy="3000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00" y="3820106"/>
            <a:ext cx="3611392" cy="2419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242" y="1304229"/>
            <a:ext cx="3132495" cy="2098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0229" y="4597181"/>
            <a:ext cx="2423160" cy="1621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673" y="4251181"/>
            <a:ext cx="4363874" cy="2313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314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1634992" y="653193"/>
            <a:ext cx="8088557" cy="685782"/>
          </a:xfrm>
        </p:spPr>
        <p:txBody>
          <a:bodyPr>
            <a:normAutofit fontScale="90000"/>
          </a:bodyPr>
          <a:lstStyle/>
          <a:p>
            <a:r>
              <a:rPr lang="pl-PL" cap="none" dirty="0" smtClean="0">
                <a:latin typeface="Century Schoolbook" panose="02040604050505020304" pitchFamily="18" charset="0"/>
              </a:rPr>
              <a:t>Misja</a:t>
            </a:r>
            <a:br>
              <a:rPr lang="pl-PL" cap="none" dirty="0" smtClean="0">
                <a:latin typeface="Century Schoolbook" panose="02040604050505020304" pitchFamily="18" charset="0"/>
              </a:rPr>
            </a:br>
            <a:r>
              <a:rPr lang="pl-PL" cap="none" dirty="0" smtClean="0">
                <a:latin typeface="Century Schoolbook" panose="02040604050505020304" pitchFamily="18" charset="0"/>
              </a:rPr>
              <a:t> </a:t>
            </a:r>
            <a:r>
              <a:rPr lang="pl-PL" cap="none" dirty="0">
                <a:latin typeface="Century Schoolbook" panose="02040604050505020304" pitchFamily="18" charset="0"/>
              </a:rPr>
              <a:t>A</a:t>
            </a:r>
            <a:r>
              <a:rPr lang="pl-PL" cap="none" dirty="0" smtClean="0">
                <a:latin typeface="Century Schoolbook" panose="02040604050505020304" pitchFamily="18" charset="0"/>
              </a:rPr>
              <a:t>quaparku „Fala”</a:t>
            </a:r>
            <a:br>
              <a:rPr lang="pl-PL" cap="none" dirty="0" smtClean="0">
                <a:latin typeface="Century Schoolbook" panose="02040604050505020304" pitchFamily="18" charset="0"/>
              </a:rPr>
            </a:br>
            <a:endParaRPr lang="pl-PL" cap="none" dirty="0">
              <a:latin typeface="Century Schoolbook" panose="02040604050505020304" pitchFamily="18" charset="0"/>
            </a:endParaRPr>
          </a:p>
        </p:txBody>
      </p:sp>
      <p:sp>
        <p:nvSpPr>
          <p:cNvPr id="8" name="Symbol zastępczy tekstu 7"/>
          <p:cNvSpPr>
            <a:spLocks noGrp="1"/>
          </p:cNvSpPr>
          <p:nvPr>
            <p:ph type="body" idx="1"/>
          </p:nvPr>
        </p:nvSpPr>
        <p:spPr>
          <a:xfrm>
            <a:off x="566670" y="1539191"/>
            <a:ext cx="11771289" cy="497918"/>
          </a:xfrm>
        </p:spPr>
        <p:txBody>
          <a:bodyPr/>
          <a:lstStyle/>
          <a:p>
            <a:r>
              <a:rPr lang="pl-PL" sz="2400" cap="none" dirty="0" smtClean="0">
                <a:latin typeface="Century Schoolbook" panose="02040604050505020304" pitchFamily="18" charset="0"/>
              </a:rPr>
              <a:t>- udostępnianie </a:t>
            </a:r>
            <a:r>
              <a:rPr lang="pl-PL" sz="2400" cap="none" dirty="0">
                <a:latin typeface="Century Schoolbook" panose="02040604050505020304" pitchFamily="18" charset="0"/>
              </a:rPr>
              <a:t>pływalni na organizację nauki </a:t>
            </a:r>
            <a:r>
              <a:rPr lang="pl-PL" sz="2400" cap="none" dirty="0" smtClean="0">
                <a:latin typeface="Century Schoolbook" panose="02040604050505020304" pitchFamily="18" charset="0"/>
              </a:rPr>
              <a:t>pływania.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2493">
            <a:off x="491428" y="2910640"/>
            <a:ext cx="3776517" cy="25176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3065">
            <a:off x="7939845" y="3002768"/>
            <a:ext cx="3603843" cy="2402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166" y="4694349"/>
            <a:ext cx="2835883" cy="18905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279" y="2221771"/>
            <a:ext cx="4037145" cy="26916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4103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64617" y="492566"/>
            <a:ext cx="6448387" cy="855787"/>
          </a:xfrm>
        </p:spPr>
        <p:txBody>
          <a:bodyPr>
            <a:normAutofit fontScale="90000"/>
          </a:bodyPr>
          <a:lstStyle/>
          <a:p>
            <a:r>
              <a:rPr lang="pl-PL" cap="none" dirty="0">
                <a:latin typeface="Century Schoolbook" panose="02040604050505020304" pitchFamily="18" charset="0"/>
              </a:rPr>
              <a:t>Misja</a:t>
            </a:r>
            <a:br>
              <a:rPr lang="pl-PL" cap="none" dirty="0">
                <a:latin typeface="Century Schoolbook" panose="02040604050505020304" pitchFamily="18" charset="0"/>
              </a:rPr>
            </a:br>
            <a:r>
              <a:rPr lang="pl-PL" cap="none" dirty="0">
                <a:latin typeface="Century Schoolbook" panose="02040604050505020304" pitchFamily="18" charset="0"/>
              </a:rPr>
              <a:t> Aquaparku „Fala”</a:t>
            </a:r>
            <a:br>
              <a:rPr lang="pl-PL" cap="none" dirty="0">
                <a:latin typeface="Century Schoolbook" panose="02040604050505020304" pitchFamily="18" charset="0"/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pl-PL" sz="2800" dirty="0" smtClean="0"/>
              <a:t>ZAPEWNIENIE WŁAŚCIWEJ EKSPLOATACJI I KONSERWACJI GMINNEJ PŁYWALNI SPORTOWEJ, A TAKŻE ADMINISTROWANIE OBIEKTEM</a:t>
            </a:r>
            <a:r>
              <a:rPr lang="pl-PL" dirty="0" smtClean="0"/>
              <a:t>.</a:t>
            </a:r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569" y="1753170"/>
            <a:ext cx="3353035" cy="2236258"/>
          </a:xfr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570" y="4079145"/>
            <a:ext cx="3353035" cy="188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03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1642195" y="649218"/>
            <a:ext cx="8416205" cy="418891"/>
          </a:xfrm>
        </p:spPr>
        <p:txBody>
          <a:bodyPr>
            <a:normAutofit fontScale="90000"/>
          </a:bodyPr>
          <a:lstStyle/>
          <a:p>
            <a:r>
              <a:rPr lang="pl-PL" cap="none" dirty="0" smtClean="0">
                <a:latin typeface="Century Schoolbook" panose="02040604050505020304" pitchFamily="18" charset="0"/>
              </a:rPr>
              <a:t>Misja</a:t>
            </a:r>
            <a:br>
              <a:rPr lang="pl-PL" cap="none" dirty="0" smtClean="0">
                <a:latin typeface="Century Schoolbook" panose="02040604050505020304" pitchFamily="18" charset="0"/>
              </a:rPr>
            </a:br>
            <a:r>
              <a:rPr lang="pl-PL" cap="none" dirty="0" smtClean="0">
                <a:latin typeface="Century Schoolbook" panose="02040604050505020304" pitchFamily="18" charset="0"/>
              </a:rPr>
              <a:t> </a:t>
            </a:r>
            <a:r>
              <a:rPr lang="pl-PL" cap="none" dirty="0">
                <a:latin typeface="Century Schoolbook" panose="02040604050505020304" pitchFamily="18" charset="0"/>
              </a:rPr>
              <a:t>A</a:t>
            </a:r>
            <a:r>
              <a:rPr lang="pl-PL" cap="none" dirty="0" smtClean="0">
                <a:latin typeface="Century Schoolbook" panose="02040604050505020304" pitchFamily="18" charset="0"/>
              </a:rPr>
              <a:t>quaparku „Fala”</a:t>
            </a:r>
            <a:br>
              <a:rPr lang="pl-PL" cap="none" dirty="0" smtClean="0">
                <a:latin typeface="Century Schoolbook" panose="02040604050505020304" pitchFamily="18" charset="0"/>
              </a:rPr>
            </a:br>
            <a:endParaRPr lang="pl-PL" cap="none" dirty="0">
              <a:latin typeface="Century Schoolbook" panose="02040604050505020304" pitchFamily="18" charset="0"/>
            </a:endParaRPr>
          </a:p>
        </p:txBody>
      </p:sp>
      <p:sp>
        <p:nvSpPr>
          <p:cNvPr id="8" name="Symbol zastępczy tekstu 7"/>
          <p:cNvSpPr>
            <a:spLocks noGrp="1"/>
          </p:cNvSpPr>
          <p:nvPr>
            <p:ph type="body" idx="1"/>
          </p:nvPr>
        </p:nvSpPr>
        <p:spPr>
          <a:xfrm>
            <a:off x="566670" y="1539191"/>
            <a:ext cx="6927527" cy="460090"/>
          </a:xfrm>
        </p:spPr>
        <p:txBody>
          <a:bodyPr/>
          <a:lstStyle/>
          <a:p>
            <a:r>
              <a:rPr lang="pl-PL" sz="2400" cap="none" dirty="0" smtClean="0">
                <a:latin typeface="Century Schoolbook" panose="02040604050505020304" pitchFamily="18" charset="0"/>
              </a:rPr>
              <a:t>- Prowadzenie zajęć sportowo - rekreacyjnych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197" y="1539191"/>
            <a:ext cx="4313896" cy="43542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944" y="2594473"/>
            <a:ext cx="2656266" cy="39843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25" y="2851688"/>
            <a:ext cx="4705032" cy="26502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8078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867279" y="1576679"/>
            <a:ext cx="3596233" cy="38322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sz="2800" cap="none" dirty="0" smtClean="0">
                <a:latin typeface="Century Schoolbook" panose="02040604050505020304" pitchFamily="18" charset="0"/>
              </a:rPr>
              <a:t>Udostępnianie pływalni  i organizowanie zajęć korekcyjnych dla osób z wadami postawy oraz terapeutycznych dla osób niepełnosprawnych</a:t>
            </a:r>
            <a:endParaRPr lang="pl-PL" sz="2800" cap="none" dirty="0">
              <a:latin typeface="Century Schoolbook" panose="020406040505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611199" y="711507"/>
            <a:ext cx="8509194" cy="435368"/>
          </a:xfrm>
        </p:spPr>
        <p:txBody>
          <a:bodyPr>
            <a:normAutofit fontScale="90000"/>
          </a:bodyPr>
          <a:lstStyle/>
          <a:p>
            <a:r>
              <a:rPr lang="pl-PL" cap="none" dirty="0">
                <a:latin typeface="Century Schoolbook" panose="02040604050505020304" pitchFamily="18" charset="0"/>
              </a:rPr>
              <a:t>Misja</a:t>
            </a:r>
            <a:br>
              <a:rPr lang="pl-PL" cap="none" dirty="0">
                <a:latin typeface="Century Schoolbook" panose="02040604050505020304" pitchFamily="18" charset="0"/>
              </a:rPr>
            </a:br>
            <a:r>
              <a:rPr lang="pl-PL" cap="none" dirty="0">
                <a:latin typeface="Century Schoolbook" panose="02040604050505020304" pitchFamily="18" charset="0"/>
              </a:rPr>
              <a:t> Aquaparku „Fala”</a:t>
            </a:r>
            <a:br>
              <a:rPr lang="pl-PL" cap="none" dirty="0">
                <a:latin typeface="Century Schoolbook" panose="02040604050505020304" pitchFamily="18" charset="0"/>
              </a:rPr>
            </a:b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495" y="1576679"/>
            <a:ext cx="6843987" cy="3509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10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759228" y="81659"/>
            <a:ext cx="10364451" cy="1506829"/>
          </a:xfrm>
        </p:spPr>
        <p:txBody>
          <a:bodyPr>
            <a:normAutofit fontScale="90000"/>
          </a:bodyPr>
          <a:lstStyle/>
          <a:p>
            <a:r>
              <a:rPr lang="pl-PL" cap="none" dirty="0" smtClean="0">
                <a:latin typeface="Century Schoolbook" panose="02040604050505020304" pitchFamily="18" charset="0"/>
              </a:rPr>
              <a:t>Misja</a:t>
            </a:r>
            <a:br>
              <a:rPr lang="pl-PL" cap="none" dirty="0" smtClean="0">
                <a:latin typeface="Century Schoolbook" panose="02040604050505020304" pitchFamily="18" charset="0"/>
              </a:rPr>
            </a:br>
            <a:r>
              <a:rPr lang="pl-PL" cap="none" dirty="0" smtClean="0">
                <a:latin typeface="Century Schoolbook" panose="02040604050505020304" pitchFamily="18" charset="0"/>
              </a:rPr>
              <a:t> </a:t>
            </a:r>
            <a:r>
              <a:rPr lang="pl-PL" cap="none" dirty="0">
                <a:latin typeface="Century Schoolbook" panose="02040604050505020304" pitchFamily="18" charset="0"/>
              </a:rPr>
              <a:t>A</a:t>
            </a:r>
            <a:r>
              <a:rPr lang="pl-PL" cap="none" dirty="0" smtClean="0">
                <a:latin typeface="Century Schoolbook" panose="02040604050505020304" pitchFamily="18" charset="0"/>
              </a:rPr>
              <a:t>quaparku „Fala”</a:t>
            </a:r>
            <a:br>
              <a:rPr lang="pl-PL" cap="none" dirty="0" smtClean="0">
                <a:latin typeface="Century Schoolbook" panose="02040604050505020304" pitchFamily="18" charset="0"/>
              </a:rPr>
            </a:br>
            <a:endParaRPr lang="pl-PL" cap="none" dirty="0">
              <a:latin typeface="Century Schoolbook" panose="02040604050505020304" pitchFamily="18" charset="0"/>
            </a:endParaRPr>
          </a:p>
        </p:txBody>
      </p:sp>
      <p:sp>
        <p:nvSpPr>
          <p:cNvPr id="8" name="Symbol zastępczy tekstu 7"/>
          <p:cNvSpPr>
            <a:spLocks noGrp="1"/>
          </p:cNvSpPr>
          <p:nvPr>
            <p:ph type="body" idx="1"/>
          </p:nvPr>
        </p:nvSpPr>
        <p:spPr>
          <a:xfrm>
            <a:off x="566670" y="1539191"/>
            <a:ext cx="11771289" cy="624460"/>
          </a:xfrm>
        </p:spPr>
        <p:txBody>
          <a:bodyPr/>
          <a:lstStyle/>
          <a:p>
            <a:r>
              <a:rPr lang="pl-PL" sz="2400" cap="none" dirty="0" smtClean="0">
                <a:latin typeface="Century Schoolbook" panose="02040604050505020304" pitchFamily="18" charset="0"/>
              </a:rPr>
              <a:t>- Zapewnienie w czasie zajęć i korzystania z obiektu fachowej obsługi ratowników i kadry trenersko – instruktorskiej.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24" y="2724955"/>
            <a:ext cx="5412731" cy="3598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913" y="2293749"/>
            <a:ext cx="5282842" cy="2975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3822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759228" y="81659"/>
            <a:ext cx="10364451" cy="1506829"/>
          </a:xfrm>
        </p:spPr>
        <p:txBody>
          <a:bodyPr>
            <a:normAutofit fontScale="90000"/>
          </a:bodyPr>
          <a:lstStyle/>
          <a:p>
            <a:r>
              <a:rPr lang="pl-PL" cap="none" dirty="0" smtClean="0">
                <a:latin typeface="Century Schoolbook" panose="02040604050505020304" pitchFamily="18" charset="0"/>
              </a:rPr>
              <a:t>Misja</a:t>
            </a:r>
            <a:br>
              <a:rPr lang="pl-PL" cap="none" dirty="0" smtClean="0">
                <a:latin typeface="Century Schoolbook" panose="02040604050505020304" pitchFamily="18" charset="0"/>
              </a:rPr>
            </a:br>
            <a:r>
              <a:rPr lang="pl-PL" cap="none" dirty="0" smtClean="0">
                <a:latin typeface="Century Schoolbook" panose="02040604050505020304" pitchFamily="18" charset="0"/>
              </a:rPr>
              <a:t> </a:t>
            </a:r>
            <a:r>
              <a:rPr lang="pl-PL" cap="none" dirty="0">
                <a:latin typeface="Century Schoolbook" panose="02040604050505020304" pitchFamily="18" charset="0"/>
              </a:rPr>
              <a:t>A</a:t>
            </a:r>
            <a:r>
              <a:rPr lang="pl-PL" cap="none" dirty="0" smtClean="0">
                <a:latin typeface="Century Schoolbook" panose="02040604050505020304" pitchFamily="18" charset="0"/>
              </a:rPr>
              <a:t>quaparku „Fala”</a:t>
            </a:r>
            <a:br>
              <a:rPr lang="pl-PL" cap="none" dirty="0" smtClean="0">
                <a:latin typeface="Century Schoolbook" panose="02040604050505020304" pitchFamily="18" charset="0"/>
              </a:rPr>
            </a:br>
            <a:endParaRPr lang="pl-PL" cap="none" dirty="0">
              <a:latin typeface="Century Schoolbook" panose="02040604050505020304" pitchFamily="18" charset="0"/>
            </a:endParaRPr>
          </a:p>
        </p:txBody>
      </p:sp>
      <p:sp>
        <p:nvSpPr>
          <p:cNvPr id="8" name="Symbol zastępczy tekstu 7"/>
          <p:cNvSpPr>
            <a:spLocks noGrp="1"/>
          </p:cNvSpPr>
          <p:nvPr>
            <p:ph type="body" idx="1"/>
          </p:nvPr>
        </p:nvSpPr>
        <p:spPr>
          <a:xfrm>
            <a:off x="566670" y="1539191"/>
            <a:ext cx="11771289" cy="779006"/>
          </a:xfrm>
        </p:spPr>
        <p:txBody>
          <a:bodyPr/>
          <a:lstStyle/>
          <a:p>
            <a:r>
              <a:rPr lang="pl-PL" sz="2400" cap="none" dirty="0" smtClean="0">
                <a:latin typeface="Century Schoolbook" panose="02040604050505020304" pitchFamily="18" charset="0"/>
              </a:rPr>
              <a:t>- Organizowanie imprez i zawodów o charakterze sportowym i rekreacyjnym z uwzględnieniem potrzeb mieszkańców w zakresie aktywnego wypoczynku i rekreacji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28" y="2318197"/>
            <a:ext cx="6453180" cy="4304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22" y="2318197"/>
            <a:ext cx="2983783" cy="39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2703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ropla">
  <a:themeElements>
    <a:clrScheme name="Kropla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Kropl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opl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Kropla</Template>
  <TotalTime>2054</TotalTime>
  <Words>684</Words>
  <Application>Microsoft Office PowerPoint</Application>
  <PresentationFormat>Panoramiczny</PresentationFormat>
  <Paragraphs>108</Paragraphs>
  <Slides>20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7" baseType="lpstr">
      <vt:lpstr>Arial</vt:lpstr>
      <vt:lpstr>Calibri</vt:lpstr>
      <vt:lpstr>Century Schoolbook</vt:lpstr>
      <vt:lpstr>Times New Roman</vt:lpstr>
      <vt:lpstr>Tw Cen MT</vt:lpstr>
      <vt:lpstr>Wingdings</vt:lpstr>
      <vt:lpstr>Kropla</vt:lpstr>
      <vt:lpstr>Ośrodek Sportu i Rekreacji Gminy Nieporęt </vt:lpstr>
      <vt:lpstr>Statut ośrodka</vt:lpstr>
      <vt:lpstr>ATRAKCJE AQUAPARKU „FALA”</vt:lpstr>
      <vt:lpstr>Misja  Aquaparku „Fala” </vt:lpstr>
      <vt:lpstr>Misja  Aquaparku „Fala” </vt:lpstr>
      <vt:lpstr>Misja  Aquaparku „Fala” </vt:lpstr>
      <vt:lpstr>Misja  Aquaparku „Fala” </vt:lpstr>
      <vt:lpstr>Misja  Aquaparku „Fala” </vt:lpstr>
      <vt:lpstr>Misja  Aquaparku „Fala” </vt:lpstr>
      <vt:lpstr>Mistrzostwa pływackie w Aquaparku „Fala”</vt:lpstr>
      <vt:lpstr>Mistrzostwa Powiatu Legionowskiego w pływaniu indywidualnym i sztafetowym</vt:lpstr>
      <vt:lpstr>SzTAFETA NA 100-LECIE ODZYSKANIA NIEPODLEGŁOŚCI</vt:lpstr>
      <vt:lpstr>Przegląd wydarzeń za 2018 r:</vt:lpstr>
      <vt:lpstr>Przegląd wydarzeń za 2018r:</vt:lpstr>
      <vt:lpstr>Zestawienie miesięcznego obciążenia pływalni w 2018r</vt:lpstr>
      <vt:lpstr>Zestawienie liczby osób korzystających z pływalni na przestrzeni lat</vt:lpstr>
      <vt:lpstr>Zestawienie sprzedaży biletów za rok 2018</vt:lpstr>
      <vt:lpstr>WAKACJE NA PŁYWALNI 2018</vt:lpstr>
      <vt:lpstr>Sytuacja finansowa w aquaparku „fala” w 2018 r.</vt:lpstr>
      <vt:lpstr>Sytuacja finansowa w aquaparku „fala” w 2018 r.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pracy  ośrodka sportu i rekreacji gminy Nieporęt za rok 2013</dc:title>
  <dc:creator>p_majewska</dc:creator>
  <cp:lastModifiedBy>Joanna Jonska</cp:lastModifiedBy>
  <cp:revision>145</cp:revision>
  <cp:lastPrinted>2015-05-27T07:19:35Z</cp:lastPrinted>
  <dcterms:created xsi:type="dcterms:W3CDTF">2014-04-22T11:19:46Z</dcterms:created>
  <dcterms:modified xsi:type="dcterms:W3CDTF">2019-06-13T10:37:59Z</dcterms:modified>
</cp:coreProperties>
</file>