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9" r:id="rId3"/>
    <p:sldId id="280" r:id="rId4"/>
    <p:sldId id="277" r:id="rId5"/>
    <p:sldId id="275" r:id="rId6"/>
    <p:sldId id="278" r:id="rId7"/>
    <p:sldId id="257" r:id="rId8"/>
    <p:sldId id="259" r:id="rId9"/>
    <p:sldId id="258" r:id="rId10"/>
    <p:sldId id="270" r:id="rId11"/>
    <p:sldId id="272" r:id="rId12"/>
    <p:sldId id="265" r:id="rId13"/>
    <p:sldId id="260" r:id="rId14"/>
    <p:sldId id="261" r:id="rId15"/>
    <p:sldId id="268" r:id="rId16"/>
    <p:sldId id="267" r:id="rId17"/>
    <p:sldId id="266" r:id="rId1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C100"/>
    <a:srgbClr val="FFCC00"/>
    <a:srgbClr val="DDD247"/>
    <a:srgbClr val="AAAD2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4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468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9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279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24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670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661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8285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9166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3211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5645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4887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292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78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9679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941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raz — symbol zastępczy 20">
            <a:extLst>
              <a:ext uri="{FF2B5EF4-FFF2-40B4-BE49-F238E27FC236}">
                <a16:creationId xmlns:a16="http://schemas.microsoft.com/office/drawing/2014/main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8293" y="32717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300"/>
              </a:lnSpc>
              <a:defRPr sz="44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prezentacji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5250494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l-PL" smtClean="0"/>
              <a:t>Kliknij, aby edytować styl wzorca podtytułu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856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djęcie zawartośc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raz — symbol zastępczy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149" y="1684742"/>
            <a:ext cx="4904790" cy="433376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własne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466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djęcie zawartoś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raz — symbol zastępczy 12">
            <a:extLst>
              <a:ext uri="{FF2B5EF4-FFF2-40B4-BE49-F238E27FC236}">
                <a16:creationId xmlns:a16="http://schemas.microsoft.com/office/drawing/2014/main" id="{C64B33BB-8F3A-42CE-BBDA-D08AA3266737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82692" y="432000"/>
            <a:ext cx="5511800" cy="576000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  <p:txBody>
          <a:bodyPr wrap="square" tIns="0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15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djęcie zawartośc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raz — symbol zastępczy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12170" y="237629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własne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Obraz — symbol zastępczy 7">
            <a:extLst>
              <a:ext uri="{FF2B5EF4-FFF2-40B4-BE49-F238E27FC236}">
                <a16:creationId xmlns:a16="http://schemas.microsoft.com/office/drawing/2014/main" id="{01317B12-44C8-4227-9EB8-973D2226E63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812420" y="117614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własne zdjęcie</a:t>
            </a:r>
          </a:p>
        </p:txBody>
      </p:sp>
      <p:sp>
        <p:nvSpPr>
          <p:cNvPr id="9" name="Obraz — symbol zastępczy 8">
            <a:extLst>
              <a:ext uri="{FF2B5EF4-FFF2-40B4-BE49-F238E27FC236}">
                <a16:creationId xmlns:a16="http://schemas.microsoft.com/office/drawing/2014/main" id="{1AD2255F-36DA-4BDE-B54D-F94F14B68B6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812419" y="3552739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własne zdjęcie</a:t>
            </a:r>
          </a:p>
        </p:txBody>
      </p:sp>
    </p:spTree>
    <p:extLst>
      <p:ext uri="{BB962C8B-B14F-4D97-AF65-F5344CB8AC3E}">
        <p14:creationId xmlns:p14="http://schemas.microsoft.com/office/powerpoint/2010/main" val="39582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7" name="Podtytuł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2000"/>
            <a:ext cx="5472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6" name="Tekst — symbol zastępczy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1511250"/>
            <a:ext cx="5472113" cy="4680000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3310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wolny kształt 5">
            <a:extLst>
              <a:ext uri="{FF2B5EF4-FFF2-40B4-BE49-F238E27FC236}">
                <a16:creationId xmlns:a16="http://schemas.microsoft.com/office/drawing/2014/main" id="{CD92D281-07CD-478F-9BF5-BA7D43439A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dirty="0"/>
          </a:p>
        </p:txBody>
      </p:sp>
      <p:sp>
        <p:nvSpPr>
          <p:cNvPr id="11" name="Dowolny kształt 5">
            <a:extLst>
              <a:ext uri="{FF2B5EF4-FFF2-40B4-BE49-F238E27FC236}">
                <a16:creationId xmlns:a16="http://schemas.microsoft.com/office/drawing/2014/main" id="{B2C53265-8805-42B3-82B4-151EFBC4273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dirty="0"/>
          </a:p>
        </p:txBody>
      </p:sp>
      <p:sp>
        <p:nvSpPr>
          <p:cNvPr id="13" name="Dowolny kształt 5">
            <a:extLst>
              <a:ext uri="{FF2B5EF4-FFF2-40B4-BE49-F238E27FC236}">
                <a16:creationId xmlns:a16="http://schemas.microsoft.com/office/drawing/2014/main" id="{D0111EB4-98AF-4EB7-878B-31FD32A9514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dirty="0"/>
          </a:p>
        </p:txBody>
      </p:sp>
      <p:sp>
        <p:nvSpPr>
          <p:cNvPr id="14" name="Dowolny kształt 5">
            <a:extLst>
              <a:ext uri="{FF2B5EF4-FFF2-40B4-BE49-F238E27FC236}">
                <a16:creationId xmlns:a16="http://schemas.microsoft.com/office/drawing/2014/main" id="{33809002-30A9-49C0-BE36-B14DD1E4D87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dirty="0"/>
          </a:p>
        </p:txBody>
      </p:sp>
      <p:sp>
        <p:nvSpPr>
          <p:cNvPr id="15" name="Dowolny kształt 5">
            <a:extLst>
              <a:ext uri="{FF2B5EF4-FFF2-40B4-BE49-F238E27FC236}">
                <a16:creationId xmlns:a16="http://schemas.microsoft.com/office/drawing/2014/main" id="{FFD5C582-B212-4ADA-AB1B-0481AA39C3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Symbol zastępczy po lewej stronie porównania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smtClean="0"/>
              <a:t>Edytuj style wzorca tekstu</a:t>
            </a:r>
          </a:p>
        </p:txBody>
      </p:sp>
      <p:sp>
        <p:nvSpPr>
          <p:cNvPr id="4" name="Zawartość — symbol zastępczy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12" name="Symbol zastępczy po lewej stronie porównania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pl-PL" smtClean="0"/>
              <a:t>Edytuj style wzorca tekstu</a:t>
            </a:r>
          </a:p>
        </p:txBody>
      </p:sp>
      <p:sp>
        <p:nvSpPr>
          <p:cNvPr id="8" name="Tekst — symbol zastępczy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topka — symbol zastępczy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9277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5" name="Podtytuł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topka — symbol zastępczy 6">
            <a:extLst>
              <a:ext uri="{FF2B5EF4-FFF2-40B4-BE49-F238E27FC236}">
                <a16:creationId xmlns:a16="http://schemas.microsoft.com/office/drawing/2014/main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</p:spTree>
    <p:extLst>
      <p:ext uri="{BB962C8B-B14F-4D97-AF65-F5344CB8AC3E}">
        <p14:creationId xmlns:p14="http://schemas.microsoft.com/office/powerpoint/2010/main" val="328294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929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że 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raz — symbol zastępczy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1771313" cy="619125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własne zdjęcie</a:t>
            </a:r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2" name="Numer slajdu — symbol zastępczy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BBC3BEE7-44AC-45BC-B4E7-93E3454EB8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687" y="5066452"/>
            <a:ext cx="4459766" cy="539345"/>
          </a:xfrm>
          <a:prstGeom prst="roundRect">
            <a:avLst>
              <a:gd name="adj" fmla="val 10086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108000" rIns="180000" bIns="0" rtlCol="0" anchor="t"/>
          <a:lstStyle>
            <a:lvl1pPr algn="l">
              <a:lnSpc>
                <a:spcPct val="100000"/>
              </a:lnSpc>
              <a:defRPr sz="1800" b="0" spc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pl-PL" dirty="0"/>
              <a:t>Wprowadź podpis</a:t>
            </a:r>
          </a:p>
        </p:txBody>
      </p:sp>
    </p:spTree>
    <p:extLst>
      <p:ext uri="{BB962C8B-B14F-4D97-AF65-F5344CB8AC3E}">
        <p14:creationId xmlns:p14="http://schemas.microsoft.com/office/powerpoint/2010/main" val="33898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ajd z podziękowani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>
            <a:extLst>
              <a:ext uri="{FF2B5EF4-FFF2-40B4-BE49-F238E27FC236}">
                <a16:creationId xmlns:a16="http://schemas.microsoft.com/office/drawing/2014/main" id="{DD31C544-1372-4B34-8149-B6058B8CC577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dirty="0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7B2598CA-3443-4098-80E7-1F16DC9A13CC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dirty="0"/>
          </a:p>
        </p:txBody>
      </p:sp>
      <p:sp>
        <p:nvSpPr>
          <p:cNvPr id="12" name="Obraz — symbol zastępczy 11">
            <a:extLst>
              <a:ext uri="{FF2B5EF4-FFF2-40B4-BE49-F238E27FC236}">
                <a16:creationId xmlns:a16="http://schemas.microsoft.com/office/drawing/2014/main" id="{BE421EAA-68E8-4AED-BA2F-01A6AC6685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834640"/>
            <a:ext cx="4459766" cy="2720356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pl-PL" dirty="0"/>
              <a:t>Dziękujemy!</a:t>
            </a:r>
          </a:p>
        </p:txBody>
      </p:sp>
      <p:sp>
        <p:nvSpPr>
          <p:cNvPr id="7" name="Tekst — symbol zastępczy 5">
            <a:extLst>
              <a:ext uri="{FF2B5EF4-FFF2-40B4-BE49-F238E27FC236}">
                <a16:creationId xmlns:a16="http://schemas.microsoft.com/office/drawing/2014/main" id="{D907C852-B0E0-4C2E-88CE-B5436059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4849" y="3859066"/>
            <a:ext cx="3521514" cy="288000"/>
          </a:xfrm>
        </p:spPr>
        <p:txBody>
          <a:bodyPr rtlCol="0"/>
          <a:lstStyle>
            <a:lvl1pPr marL="0" indent="0">
              <a:buNone/>
              <a:defRPr sz="15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Imię i nazwisko</a:t>
            </a:r>
          </a:p>
        </p:txBody>
      </p:sp>
      <p:sp>
        <p:nvSpPr>
          <p:cNvPr id="8" name="Tekst — symbol zastępczy 6">
            <a:extLst>
              <a:ext uri="{FF2B5EF4-FFF2-40B4-BE49-F238E27FC236}">
                <a16:creationId xmlns:a16="http://schemas.microsoft.com/office/drawing/2014/main" id="{D84C0BEF-F601-4B10-8AEE-4859FE996B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34849" y="4220189"/>
            <a:ext cx="3521514" cy="288000"/>
          </a:xfrm>
        </p:spPr>
        <p:txBody>
          <a:bodyPr rtlCol="0"/>
          <a:lstStyle>
            <a:lvl1pPr marL="0" indent="0">
              <a:buNone/>
              <a:defRPr sz="15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Numer telefonu</a:t>
            </a:r>
          </a:p>
        </p:txBody>
      </p:sp>
      <p:sp>
        <p:nvSpPr>
          <p:cNvPr id="9" name="Tekst — symbol zastępczy 7">
            <a:extLst>
              <a:ext uri="{FF2B5EF4-FFF2-40B4-BE49-F238E27FC236}">
                <a16:creationId xmlns:a16="http://schemas.microsoft.com/office/drawing/2014/main" id="{83A6EF9B-EF2F-4949-9CC4-C16BF8DC85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34849" y="4581312"/>
            <a:ext cx="3521514" cy="288000"/>
          </a:xfrm>
        </p:spPr>
        <p:txBody>
          <a:bodyPr rtlCol="0"/>
          <a:lstStyle>
            <a:lvl1pPr marL="0" indent="0">
              <a:buNone/>
              <a:defRPr sz="15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Adres e-mail lub </a:t>
            </a:r>
            <a:r>
              <a:rPr lang="pl-PL" dirty="0" err="1"/>
              <a:t>nick</a:t>
            </a:r>
            <a:r>
              <a:rPr lang="pl-PL" dirty="0"/>
              <a:t> w sieci społecznościowej</a:t>
            </a:r>
          </a:p>
        </p:txBody>
      </p:sp>
      <p:sp>
        <p:nvSpPr>
          <p:cNvPr id="10" name="Tekst — symbol zastępczy 8">
            <a:extLst>
              <a:ext uri="{FF2B5EF4-FFF2-40B4-BE49-F238E27FC236}">
                <a16:creationId xmlns:a16="http://schemas.microsoft.com/office/drawing/2014/main" id="{BE8CA170-9CA9-448E-B07A-E01AB84F7F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34849" y="4942435"/>
            <a:ext cx="3521514" cy="288000"/>
          </a:xfrm>
        </p:spPr>
        <p:txBody>
          <a:bodyPr rtlCol="0"/>
          <a:lstStyle>
            <a:lvl1pPr marL="0" indent="0">
              <a:buNone/>
              <a:defRPr sz="15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Witryna internetowa firmy</a:t>
            </a:r>
          </a:p>
        </p:txBody>
      </p:sp>
    </p:spTree>
    <p:extLst>
      <p:ext uri="{BB962C8B-B14F-4D97-AF65-F5344CB8AC3E}">
        <p14:creationId xmlns:p14="http://schemas.microsoft.com/office/powerpoint/2010/main" val="344800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5" name="Podtytuł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topka — symbol zastępczy 6">
            <a:extLst>
              <a:ext uri="{FF2B5EF4-FFF2-40B4-BE49-F238E27FC236}">
                <a16:creationId xmlns:a16="http://schemas.microsoft.com/office/drawing/2014/main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</p:spTree>
    <p:extLst>
      <p:ext uri="{BB962C8B-B14F-4D97-AF65-F5344CB8AC3E}">
        <p14:creationId xmlns:p14="http://schemas.microsoft.com/office/powerpoint/2010/main" val="245417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podział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raz — symbol zastępczy 11">
            <a:extLst>
              <a:ext uri="{FF2B5EF4-FFF2-40B4-BE49-F238E27FC236}">
                <a16:creationId xmlns:a16="http://schemas.microsoft.com/office/drawing/2014/main" id="{7B7C90C9-77F3-4C3C-97F8-425EF81FB7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1795125" cy="6858000"/>
          </a:xfrm>
          <a:custGeom>
            <a:avLst/>
            <a:gdLst>
              <a:gd name="connsiteX0" fmla="*/ 4729712 w 11795125"/>
              <a:gd name="connsiteY0" fmla="*/ 4417922 h 6858000"/>
              <a:gd name="connsiteX1" fmla="*/ 7234278 w 11795125"/>
              <a:gd name="connsiteY1" fmla="*/ 4419507 h 6858000"/>
              <a:gd name="connsiteX2" fmla="*/ 7626325 w 11795125"/>
              <a:gd name="connsiteY2" fmla="*/ 4644358 h 6858000"/>
              <a:gd name="connsiteX3" fmla="*/ 8882694 w 11795125"/>
              <a:gd name="connsiteY3" fmla="*/ 6820455 h 6858000"/>
              <a:gd name="connsiteX4" fmla="*/ 8898077 w 11795125"/>
              <a:gd name="connsiteY4" fmla="*/ 6858000 h 6858000"/>
              <a:gd name="connsiteX5" fmla="*/ 3070863 w 11795125"/>
              <a:gd name="connsiteY5" fmla="*/ 6858000 h 6858000"/>
              <a:gd name="connsiteX6" fmla="*/ 3094823 w 11795125"/>
              <a:gd name="connsiteY6" fmla="*/ 6809422 h 6858000"/>
              <a:gd name="connsiteX7" fmla="*/ 4345735 w 11795125"/>
              <a:gd name="connsiteY7" fmla="*/ 4639611 h 6858000"/>
              <a:gd name="connsiteX8" fmla="*/ 4729712 w 11795125"/>
              <a:gd name="connsiteY8" fmla="*/ 4417922 h 6858000"/>
              <a:gd name="connsiteX9" fmla="*/ 2031302 w 11795125"/>
              <a:gd name="connsiteY9" fmla="*/ 2039301 h 6858000"/>
              <a:gd name="connsiteX10" fmla="*/ 2747265 w 11795125"/>
              <a:gd name="connsiteY10" fmla="*/ 2039754 h 6858000"/>
              <a:gd name="connsiteX11" fmla="*/ 2859337 w 11795125"/>
              <a:gd name="connsiteY11" fmla="*/ 2104031 h 6858000"/>
              <a:gd name="connsiteX12" fmla="*/ 3218486 w 11795125"/>
              <a:gd name="connsiteY12" fmla="*/ 2726096 h 6858000"/>
              <a:gd name="connsiteX13" fmla="*/ 3217340 w 11795125"/>
              <a:gd name="connsiteY13" fmla="*/ 2853948 h 6858000"/>
              <a:gd name="connsiteX14" fmla="*/ 2860527 w 11795125"/>
              <a:gd name="connsiteY14" fmla="*/ 3475560 h 6858000"/>
              <a:gd name="connsiteX15" fmla="*/ 2750762 w 11795125"/>
              <a:gd name="connsiteY15" fmla="*/ 3538933 h 6858000"/>
              <a:gd name="connsiteX16" fmla="*/ 2034023 w 11795125"/>
              <a:gd name="connsiteY16" fmla="*/ 3537136 h 6858000"/>
              <a:gd name="connsiteX17" fmla="*/ 1922728 w 11795125"/>
              <a:gd name="connsiteY17" fmla="*/ 3474202 h 6858000"/>
              <a:gd name="connsiteX18" fmla="*/ 1563578 w 11795125"/>
              <a:gd name="connsiteY18" fmla="*/ 2852137 h 6858000"/>
              <a:gd name="connsiteX19" fmla="*/ 1563948 w 11795125"/>
              <a:gd name="connsiteY19" fmla="*/ 2722942 h 6858000"/>
              <a:gd name="connsiteX20" fmla="*/ 1921537 w 11795125"/>
              <a:gd name="connsiteY20" fmla="*/ 2102674 h 6858000"/>
              <a:gd name="connsiteX21" fmla="*/ 2031302 w 11795125"/>
              <a:gd name="connsiteY21" fmla="*/ 2039301 h 6858000"/>
              <a:gd name="connsiteX22" fmla="*/ 9343478 w 11795125"/>
              <a:gd name="connsiteY22" fmla="*/ 1795745 h 6858000"/>
              <a:gd name="connsiteX23" fmla="*/ 11620502 w 11795125"/>
              <a:gd name="connsiteY23" fmla="*/ 1797185 h 6858000"/>
              <a:gd name="connsiteX24" fmla="*/ 11795125 w 11795125"/>
              <a:gd name="connsiteY24" fmla="*/ 1797296 h 6858000"/>
              <a:gd name="connsiteX25" fmla="*/ 11795125 w 11795125"/>
              <a:gd name="connsiteY25" fmla="*/ 6858000 h 6858000"/>
              <a:gd name="connsiteX26" fmla="*/ 8996698 w 11795125"/>
              <a:gd name="connsiteY26" fmla="*/ 6858000 h 6858000"/>
              <a:gd name="connsiteX27" fmla="*/ 8963663 w 11795125"/>
              <a:gd name="connsiteY27" fmla="*/ 6815289 h 6858000"/>
              <a:gd name="connsiteX28" fmla="*/ 7707295 w 11795125"/>
              <a:gd name="connsiteY28" fmla="*/ 4639193 h 6858000"/>
              <a:gd name="connsiteX29" fmla="*/ 7708590 w 11795125"/>
              <a:gd name="connsiteY29" fmla="*/ 4187244 h 6858000"/>
              <a:gd name="connsiteX30" fmla="*/ 8959501 w 11795125"/>
              <a:gd name="connsiteY30" fmla="*/ 2017434 h 6858000"/>
              <a:gd name="connsiteX31" fmla="*/ 9343478 w 11795125"/>
              <a:gd name="connsiteY31" fmla="*/ 1795745 h 6858000"/>
              <a:gd name="connsiteX32" fmla="*/ 3102644 w 11795125"/>
              <a:gd name="connsiteY32" fmla="*/ 1739841 h 6858000"/>
              <a:gd name="connsiteX33" fmla="*/ 3385876 w 11795125"/>
              <a:gd name="connsiteY33" fmla="*/ 1740020 h 6858000"/>
              <a:gd name="connsiteX34" fmla="*/ 3430211 w 11795125"/>
              <a:gd name="connsiteY34" fmla="*/ 1765448 h 6858000"/>
              <a:gd name="connsiteX35" fmla="*/ 3572289 w 11795125"/>
              <a:gd name="connsiteY35" fmla="*/ 2011533 h 6858000"/>
              <a:gd name="connsiteX36" fmla="*/ 3571836 w 11795125"/>
              <a:gd name="connsiteY36" fmla="*/ 2062111 h 6858000"/>
              <a:gd name="connsiteX37" fmla="*/ 3430681 w 11795125"/>
              <a:gd name="connsiteY37" fmla="*/ 2308019 h 6858000"/>
              <a:gd name="connsiteX38" fmla="*/ 3387260 w 11795125"/>
              <a:gd name="connsiteY38" fmla="*/ 2333088 h 6858000"/>
              <a:gd name="connsiteX39" fmla="*/ 3103720 w 11795125"/>
              <a:gd name="connsiteY39" fmla="*/ 2332378 h 6858000"/>
              <a:gd name="connsiteX40" fmla="*/ 3059693 w 11795125"/>
              <a:gd name="connsiteY40" fmla="*/ 2307481 h 6858000"/>
              <a:gd name="connsiteX41" fmla="*/ 2917615 w 11795125"/>
              <a:gd name="connsiteY41" fmla="*/ 2061395 h 6858000"/>
              <a:gd name="connsiteX42" fmla="*/ 2917761 w 11795125"/>
              <a:gd name="connsiteY42" fmla="*/ 2010286 h 6858000"/>
              <a:gd name="connsiteX43" fmla="*/ 3059222 w 11795125"/>
              <a:gd name="connsiteY43" fmla="*/ 1764910 h 6858000"/>
              <a:gd name="connsiteX44" fmla="*/ 3102644 w 11795125"/>
              <a:gd name="connsiteY44" fmla="*/ 1739841 h 6858000"/>
              <a:gd name="connsiteX45" fmla="*/ 3522963 w 11795125"/>
              <a:gd name="connsiteY45" fmla="*/ 1598675 h 6858000"/>
              <a:gd name="connsiteX46" fmla="*/ 3625194 w 11795125"/>
              <a:gd name="connsiteY46" fmla="*/ 1598740 h 6858000"/>
              <a:gd name="connsiteX47" fmla="*/ 3641197 w 11795125"/>
              <a:gd name="connsiteY47" fmla="*/ 1607918 h 6858000"/>
              <a:gd name="connsiteX48" fmla="*/ 3692479 w 11795125"/>
              <a:gd name="connsiteY48" fmla="*/ 1696742 h 6858000"/>
              <a:gd name="connsiteX49" fmla="*/ 3692315 w 11795125"/>
              <a:gd name="connsiteY49" fmla="*/ 1714998 h 6858000"/>
              <a:gd name="connsiteX50" fmla="*/ 3641367 w 11795125"/>
              <a:gd name="connsiteY50" fmla="*/ 1803757 h 6858000"/>
              <a:gd name="connsiteX51" fmla="*/ 3625694 w 11795125"/>
              <a:gd name="connsiteY51" fmla="*/ 1812806 h 6858000"/>
              <a:gd name="connsiteX52" fmla="*/ 3523352 w 11795125"/>
              <a:gd name="connsiteY52" fmla="*/ 1812549 h 6858000"/>
              <a:gd name="connsiteX53" fmla="*/ 3507459 w 11795125"/>
              <a:gd name="connsiteY53" fmla="*/ 1803563 h 6858000"/>
              <a:gd name="connsiteX54" fmla="*/ 3456177 w 11795125"/>
              <a:gd name="connsiteY54" fmla="*/ 1714739 h 6858000"/>
              <a:gd name="connsiteX55" fmla="*/ 3456230 w 11795125"/>
              <a:gd name="connsiteY55" fmla="*/ 1696292 h 6858000"/>
              <a:gd name="connsiteX56" fmla="*/ 3507290 w 11795125"/>
              <a:gd name="connsiteY56" fmla="*/ 1607724 h 6858000"/>
              <a:gd name="connsiteX57" fmla="*/ 3522963 w 11795125"/>
              <a:gd name="connsiteY57" fmla="*/ 1598675 h 6858000"/>
              <a:gd name="connsiteX58" fmla="*/ 4199803 w 11795125"/>
              <a:gd name="connsiteY58" fmla="*/ 1370724 h 6858000"/>
              <a:gd name="connsiteX59" fmla="*/ 4537019 w 11795125"/>
              <a:gd name="connsiteY59" fmla="*/ 1370938 h 6858000"/>
              <a:gd name="connsiteX60" fmla="*/ 4589804 w 11795125"/>
              <a:gd name="connsiteY60" fmla="*/ 1401211 h 6858000"/>
              <a:gd name="connsiteX61" fmla="*/ 4758963 w 11795125"/>
              <a:gd name="connsiteY61" fmla="*/ 1694203 h 6858000"/>
              <a:gd name="connsiteX62" fmla="*/ 4758423 w 11795125"/>
              <a:gd name="connsiteY62" fmla="*/ 1754421 h 6858000"/>
              <a:gd name="connsiteX63" fmla="*/ 4590365 w 11795125"/>
              <a:gd name="connsiteY63" fmla="*/ 2047199 h 6858000"/>
              <a:gd name="connsiteX64" fmla="*/ 4538665 w 11795125"/>
              <a:gd name="connsiteY64" fmla="*/ 2077046 h 6858000"/>
              <a:gd name="connsiteX65" fmla="*/ 4201084 w 11795125"/>
              <a:gd name="connsiteY65" fmla="*/ 2076201 h 6858000"/>
              <a:gd name="connsiteX66" fmla="*/ 4148664 w 11795125"/>
              <a:gd name="connsiteY66" fmla="*/ 2046559 h 6858000"/>
              <a:gd name="connsiteX67" fmla="*/ 3979505 w 11795125"/>
              <a:gd name="connsiteY67" fmla="*/ 1753567 h 6858000"/>
              <a:gd name="connsiteX68" fmla="*/ 3979680 w 11795125"/>
              <a:gd name="connsiteY68" fmla="*/ 1692718 h 6858000"/>
              <a:gd name="connsiteX69" fmla="*/ 4148104 w 11795125"/>
              <a:gd name="connsiteY69" fmla="*/ 1400573 h 6858000"/>
              <a:gd name="connsiteX70" fmla="*/ 4199803 w 11795125"/>
              <a:gd name="connsiteY70" fmla="*/ 1370724 h 6858000"/>
              <a:gd name="connsiteX71" fmla="*/ 3525946 w 11795125"/>
              <a:gd name="connsiteY71" fmla="*/ 1141304 h 6858000"/>
              <a:gd name="connsiteX72" fmla="*/ 3719554 w 11795125"/>
              <a:gd name="connsiteY72" fmla="*/ 1141427 h 6858000"/>
              <a:gd name="connsiteX73" fmla="*/ 3749860 w 11795125"/>
              <a:gd name="connsiteY73" fmla="*/ 1158808 h 6858000"/>
              <a:gd name="connsiteX74" fmla="*/ 3846980 w 11795125"/>
              <a:gd name="connsiteY74" fmla="*/ 1327024 h 6858000"/>
              <a:gd name="connsiteX75" fmla="*/ 3846670 w 11795125"/>
              <a:gd name="connsiteY75" fmla="*/ 1361598 h 6858000"/>
              <a:gd name="connsiteX76" fmla="*/ 3750182 w 11795125"/>
              <a:gd name="connsiteY76" fmla="*/ 1529691 h 6858000"/>
              <a:gd name="connsiteX77" fmla="*/ 3720499 w 11795125"/>
              <a:gd name="connsiteY77" fmla="*/ 1546828 h 6858000"/>
              <a:gd name="connsiteX78" fmla="*/ 3526682 w 11795125"/>
              <a:gd name="connsiteY78" fmla="*/ 1546343 h 6858000"/>
              <a:gd name="connsiteX79" fmla="*/ 3496586 w 11795125"/>
              <a:gd name="connsiteY79" fmla="*/ 1529324 h 6858000"/>
              <a:gd name="connsiteX80" fmla="*/ 3399466 w 11795125"/>
              <a:gd name="connsiteY80" fmla="*/ 1361108 h 6858000"/>
              <a:gd name="connsiteX81" fmla="*/ 3399566 w 11795125"/>
              <a:gd name="connsiteY81" fmla="*/ 1326172 h 6858000"/>
              <a:gd name="connsiteX82" fmla="*/ 3496264 w 11795125"/>
              <a:gd name="connsiteY82" fmla="*/ 1158441 h 6858000"/>
              <a:gd name="connsiteX83" fmla="*/ 3525946 w 11795125"/>
              <a:gd name="connsiteY83" fmla="*/ 1141304 h 6858000"/>
              <a:gd name="connsiteX84" fmla="*/ 3955878 w 11795125"/>
              <a:gd name="connsiteY84" fmla="*/ 173494 h 6858000"/>
              <a:gd name="connsiteX85" fmla="*/ 4500068 w 11795125"/>
              <a:gd name="connsiteY85" fmla="*/ 173838 h 6858000"/>
              <a:gd name="connsiteX86" fmla="*/ 4585252 w 11795125"/>
              <a:gd name="connsiteY86" fmla="*/ 222694 h 6858000"/>
              <a:gd name="connsiteX87" fmla="*/ 4858234 w 11795125"/>
              <a:gd name="connsiteY87" fmla="*/ 695514 h 6858000"/>
              <a:gd name="connsiteX88" fmla="*/ 4857363 w 11795125"/>
              <a:gd name="connsiteY88" fmla="*/ 792690 h 6858000"/>
              <a:gd name="connsiteX89" fmla="*/ 4586156 w 11795125"/>
              <a:gd name="connsiteY89" fmla="*/ 1265167 h 6858000"/>
              <a:gd name="connsiteX90" fmla="*/ 4502727 w 11795125"/>
              <a:gd name="connsiteY90" fmla="*/ 1313334 h 6858000"/>
              <a:gd name="connsiteX91" fmla="*/ 3957947 w 11795125"/>
              <a:gd name="connsiteY91" fmla="*/ 1311968 h 6858000"/>
              <a:gd name="connsiteX92" fmla="*/ 3873354 w 11795125"/>
              <a:gd name="connsiteY92" fmla="*/ 1264134 h 6858000"/>
              <a:gd name="connsiteX93" fmla="*/ 3600372 w 11795125"/>
              <a:gd name="connsiteY93" fmla="*/ 791315 h 6858000"/>
              <a:gd name="connsiteX94" fmla="*/ 3600653 w 11795125"/>
              <a:gd name="connsiteY94" fmla="*/ 693116 h 6858000"/>
              <a:gd name="connsiteX95" fmla="*/ 3872449 w 11795125"/>
              <a:gd name="connsiteY95" fmla="*/ 221662 h 6858000"/>
              <a:gd name="connsiteX96" fmla="*/ 3955878 w 11795125"/>
              <a:gd name="connsiteY96" fmla="*/ 173494 h 6858000"/>
              <a:gd name="connsiteX97" fmla="*/ 3852283 w 11795125"/>
              <a:gd name="connsiteY97" fmla="*/ 0 h 6858000"/>
              <a:gd name="connsiteX98" fmla="*/ 6130031 w 11795125"/>
              <a:gd name="connsiteY98" fmla="*/ 0 h 6858000"/>
              <a:gd name="connsiteX99" fmla="*/ 6102465 w 11795125"/>
              <a:gd name="connsiteY99" fmla="*/ 36730 h 6858000"/>
              <a:gd name="connsiteX100" fmla="*/ 5879948 w 11795125"/>
              <a:gd name="connsiteY100" fmla="*/ 127724 h 6858000"/>
              <a:gd name="connsiteX101" fmla="*/ 4102884 w 11795125"/>
              <a:gd name="connsiteY101" fmla="*/ 123270 h 6858000"/>
              <a:gd name="connsiteX102" fmla="*/ 3877665 w 11795125"/>
              <a:gd name="connsiteY102" fmla="*/ 32818 h 6858000"/>
              <a:gd name="connsiteX103" fmla="*/ 0 w 11795125"/>
              <a:gd name="connsiteY103" fmla="*/ 0 h 6858000"/>
              <a:gd name="connsiteX104" fmla="*/ 3781476 w 11795125"/>
              <a:gd name="connsiteY104" fmla="*/ 0 h 6858000"/>
              <a:gd name="connsiteX105" fmla="*/ 3800985 w 11795125"/>
              <a:gd name="connsiteY105" fmla="*/ 47617 h 6858000"/>
              <a:gd name="connsiteX106" fmla="*/ 3766711 w 11795125"/>
              <a:gd name="connsiteY106" fmla="*/ 287889 h 6858000"/>
              <a:gd name="connsiteX107" fmla="*/ 2882037 w 11795125"/>
              <a:gd name="connsiteY107" fmla="*/ 1829098 h 6858000"/>
              <a:gd name="connsiteX108" fmla="*/ 2609888 w 11795125"/>
              <a:gd name="connsiteY108" fmla="*/ 1986223 h 6858000"/>
              <a:gd name="connsiteX109" fmla="*/ 832823 w 11795125"/>
              <a:gd name="connsiteY109" fmla="*/ 1981768 h 6858000"/>
              <a:gd name="connsiteX110" fmla="*/ 556879 w 11795125"/>
              <a:gd name="connsiteY110" fmla="*/ 1825733 h 6858000"/>
              <a:gd name="connsiteX111" fmla="*/ 79254 w 11795125"/>
              <a:gd name="connsiteY111" fmla="*/ 998462 h 6858000"/>
              <a:gd name="connsiteX112" fmla="*/ 0 w 11795125"/>
              <a:gd name="connsiteY112" fmla="*/ 8611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1795125" h="6858000">
                <a:moveTo>
                  <a:pt x="4729712" y="4417922"/>
                </a:moveTo>
                <a:cubicBezTo>
                  <a:pt x="4729712" y="4417922"/>
                  <a:pt x="4729712" y="4417922"/>
                  <a:pt x="7234278" y="4419507"/>
                </a:cubicBezTo>
                <a:cubicBezTo>
                  <a:pt x="7396730" y="4419716"/>
                  <a:pt x="7544918" y="4503359"/>
                  <a:pt x="7626325" y="4644358"/>
                </a:cubicBezTo>
                <a:cubicBezTo>
                  <a:pt x="7626325" y="4644358"/>
                  <a:pt x="7626325" y="4644358"/>
                  <a:pt x="8882694" y="6820455"/>
                </a:cubicBezTo>
                <a:lnTo>
                  <a:pt x="8898077" y="6858000"/>
                </a:lnTo>
                <a:lnTo>
                  <a:pt x="3070863" y="6858000"/>
                </a:lnTo>
                <a:lnTo>
                  <a:pt x="3094823" y="6809422"/>
                </a:lnTo>
                <a:cubicBezTo>
                  <a:pt x="3094823" y="6809422"/>
                  <a:pt x="3094823" y="6809422"/>
                  <a:pt x="4345735" y="4639611"/>
                </a:cubicBezTo>
                <a:cubicBezTo>
                  <a:pt x="4422097" y="4501523"/>
                  <a:pt x="4571941" y="4415010"/>
                  <a:pt x="4729712" y="4417922"/>
                </a:cubicBezTo>
                <a:close/>
                <a:moveTo>
                  <a:pt x="2031302" y="2039301"/>
                </a:moveTo>
                <a:cubicBezTo>
                  <a:pt x="2031302" y="2039301"/>
                  <a:pt x="2031302" y="2039301"/>
                  <a:pt x="2747265" y="2039754"/>
                </a:cubicBezTo>
                <a:cubicBezTo>
                  <a:pt x="2793703" y="2039814"/>
                  <a:pt x="2836066" y="2063724"/>
                  <a:pt x="2859337" y="2104031"/>
                </a:cubicBezTo>
                <a:cubicBezTo>
                  <a:pt x="2859337" y="2104031"/>
                  <a:pt x="2859337" y="2104031"/>
                  <a:pt x="3218486" y="2726096"/>
                </a:cubicBezTo>
                <a:cubicBezTo>
                  <a:pt x="3240981" y="2765058"/>
                  <a:pt x="3241283" y="2815045"/>
                  <a:pt x="3217340" y="2853948"/>
                </a:cubicBezTo>
                <a:cubicBezTo>
                  <a:pt x="3217340" y="2853948"/>
                  <a:pt x="3217340" y="2853948"/>
                  <a:pt x="2860527" y="3475560"/>
                </a:cubicBezTo>
                <a:cubicBezTo>
                  <a:pt x="2838697" y="3515034"/>
                  <a:pt x="2795862" y="3539765"/>
                  <a:pt x="2750762" y="3538933"/>
                </a:cubicBezTo>
                <a:cubicBezTo>
                  <a:pt x="2750762" y="3538933"/>
                  <a:pt x="2750762" y="3538933"/>
                  <a:pt x="2034023" y="3537136"/>
                </a:cubicBezTo>
                <a:cubicBezTo>
                  <a:pt x="1988359" y="3538420"/>
                  <a:pt x="1945223" y="3513165"/>
                  <a:pt x="1922728" y="3474202"/>
                </a:cubicBezTo>
                <a:cubicBezTo>
                  <a:pt x="1922728" y="3474202"/>
                  <a:pt x="1922728" y="3474202"/>
                  <a:pt x="1563578" y="2852137"/>
                </a:cubicBezTo>
                <a:cubicBezTo>
                  <a:pt x="1540307" y="2811831"/>
                  <a:pt x="1540780" y="2763190"/>
                  <a:pt x="1563948" y="2722942"/>
                </a:cubicBezTo>
                <a:cubicBezTo>
                  <a:pt x="1563948" y="2722942"/>
                  <a:pt x="1563948" y="2722942"/>
                  <a:pt x="1921537" y="2102674"/>
                </a:cubicBezTo>
                <a:cubicBezTo>
                  <a:pt x="1943366" y="2063199"/>
                  <a:pt x="1986202" y="2038468"/>
                  <a:pt x="2031302" y="2039301"/>
                </a:cubicBezTo>
                <a:close/>
                <a:moveTo>
                  <a:pt x="9343478" y="1795745"/>
                </a:moveTo>
                <a:cubicBezTo>
                  <a:pt x="9343478" y="1795745"/>
                  <a:pt x="9343478" y="1795745"/>
                  <a:pt x="11620502" y="1797185"/>
                </a:cubicBezTo>
                <a:lnTo>
                  <a:pt x="11795125" y="1797296"/>
                </a:lnTo>
                <a:lnTo>
                  <a:pt x="11795125" y="6858000"/>
                </a:lnTo>
                <a:lnTo>
                  <a:pt x="8996698" y="6858000"/>
                </a:lnTo>
                <a:lnTo>
                  <a:pt x="8963663" y="6815289"/>
                </a:lnTo>
                <a:cubicBezTo>
                  <a:pt x="8963663" y="6815289"/>
                  <a:pt x="8963663" y="6815289"/>
                  <a:pt x="7707295" y="4639193"/>
                </a:cubicBezTo>
                <a:cubicBezTo>
                  <a:pt x="7625888" y="4498193"/>
                  <a:pt x="7627546" y="4328036"/>
                  <a:pt x="7708590" y="4187244"/>
                </a:cubicBezTo>
                <a:cubicBezTo>
                  <a:pt x="7708590" y="4187244"/>
                  <a:pt x="7708590" y="4187244"/>
                  <a:pt x="8959501" y="2017434"/>
                </a:cubicBezTo>
                <a:cubicBezTo>
                  <a:pt x="9035863" y="1879345"/>
                  <a:pt x="9185707" y="1792833"/>
                  <a:pt x="9343478" y="1795745"/>
                </a:cubicBezTo>
                <a:close/>
                <a:moveTo>
                  <a:pt x="3102644" y="1739841"/>
                </a:moveTo>
                <a:cubicBezTo>
                  <a:pt x="3102644" y="1739841"/>
                  <a:pt x="3102644" y="1739841"/>
                  <a:pt x="3385876" y="1740020"/>
                </a:cubicBezTo>
                <a:cubicBezTo>
                  <a:pt x="3404247" y="1740043"/>
                  <a:pt x="3421005" y="1749503"/>
                  <a:pt x="3430211" y="1765448"/>
                </a:cubicBezTo>
                <a:cubicBezTo>
                  <a:pt x="3430211" y="1765448"/>
                  <a:pt x="3430211" y="1765448"/>
                  <a:pt x="3572289" y="2011533"/>
                </a:cubicBezTo>
                <a:cubicBezTo>
                  <a:pt x="3581188" y="2026948"/>
                  <a:pt x="3581308" y="2046721"/>
                  <a:pt x="3571836" y="2062111"/>
                </a:cubicBezTo>
                <a:cubicBezTo>
                  <a:pt x="3571836" y="2062111"/>
                  <a:pt x="3571836" y="2062111"/>
                  <a:pt x="3430681" y="2308019"/>
                </a:cubicBezTo>
                <a:cubicBezTo>
                  <a:pt x="3422046" y="2323634"/>
                  <a:pt x="3405101" y="2333418"/>
                  <a:pt x="3387260" y="2333088"/>
                </a:cubicBezTo>
                <a:cubicBezTo>
                  <a:pt x="3387260" y="2333088"/>
                  <a:pt x="3387260" y="2333088"/>
                  <a:pt x="3103720" y="2332378"/>
                </a:cubicBezTo>
                <a:cubicBezTo>
                  <a:pt x="3085656" y="2332886"/>
                  <a:pt x="3068592" y="2322895"/>
                  <a:pt x="3059693" y="2307481"/>
                </a:cubicBezTo>
                <a:cubicBezTo>
                  <a:pt x="3059693" y="2307481"/>
                  <a:pt x="3059693" y="2307481"/>
                  <a:pt x="2917615" y="2061395"/>
                </a:cubicBezTo>
                <a:cubicBezTo>
                  <a:pt x="2908409" y="2045450"/>
                  <a:pt x="2908596" y="2026208"/>
                  <a:pt x="2917761" y="2010286"/>
                </a:cubicBezTo>
                <a:cubicBezTo>
                  <a:pt x="2917761" y="2010286"/>
                  <a:pt x="2917761" y="2010286"/>
                  <a:pt x="3059222" y="1764910"/>
                </a:cubicBezTo>
                <a:cubicBezTo>
                  <a:pt x="3067857" y="1749295"/>
                  <a:pt x="3084803" y="1739511"/>
                  <a:pt x="3102644" y="1739841"/>
                </a:cubicBezTo>
                <a:close/>
                <a:moveTo>
                  <a:pt x="3522963" y="1598675"/>
                </a:moveTo>
                <a:cubicBezTo>
                  <a:pt x="3522963" y="1598675"/>
                  <a:pt x="3522963" y="1598675"/>
                  <a:pt x="3625194" y="1598740"/>
                </a:cubicBezTo>
                <a:cubicBezTo>
                  <a:pt x="3631826" y="1598748"/>
                  <a:pt x="3637874" y="1602162"/>
                  <a:pt x="3641197" y="1607918"/>
                </a:cubicBezTo>
                <a:cubicBezTo>
                  <a:pt x="3641197" y="1607918"/>
                  <a:pt x="3641197" y="1607918"/>
                  <a:pt x="3692479" y="1696742"/>
                </a:cubicBezTo>
                <a:cubicBezTo>
                  <a:pt x="3695691" y="1702305"/>
                  <a:pt x="3695735" y="1709443"/>
                  <a:pt x="3692315" y="1714998"/>
                </a:cubicBezTo>
                <a:cubicBezTo>
                  <a:pt x="3692315" y="1714998"/>
                  <a:pt x="3692315" y="1714998"/>
                  <a:pt x="3641367" y="1803757"/>
                </a:cubicBezTo>
                <a:cubicBezTo>
                  <a:pt x="3638250" y="1809393"/>
                  <a:pt x="3632134" y="1812924"/>
                  <a:pt x="3625694" y="1812806"/>
                </a:cubicBezTo>
                <a:cubicBezTo>
                  <a:pt x="3625694" y="1812806"/>
                  <a:pt x="3625694" y="1812806"/>
                  <a:pt x="3523352" y="1812549"/>
                </a:cubicBezTo>
                <a:cubicBezTo>
                  <a:pt x="3516832" y="1812733"/>
                  <a:pt x="3510671" y="1809127"/>
                  <a:pt x="3507459" y="1803563"/>
                </a:cubicBezTo>
                <a:cubicBezTo>
                  <a:pt x="3507459" y="1803563"/>
                  <a:pt x="3507459" y="1803563"/>
                  <a:pt x="3456177" y="1714739"/>
                </a:cubicBezTo>
                <a:cubicBezTo>
                  <a:pt x="3452854" y="1708984"/>
                  <a:pt x="3452922" y="1702038"/>
                  <a:pt x="3456230" y="1696292"/>
                </a:cubicBezTo>
                <a:cubicBezTo>
                  <a:pt x="3456230" y="1696292"/>
                  <a:pt x="3456230" y="1696292"/>
                  <a:pt x="3507290" y="1607724"/>
                </a:cubicBezTo>
                <a:cubicBezTo>
                  <a:pt x="3510406" y="1602087"/>
                  <a:pt x="3516523" y="1598556"/>
                  <a:pt x="3522963" y="1598675"/>
                </a:cubicBezTo>
                <a:close/>
                <a:moveTo>
                  <a:pt x="4199803" y="1370724"/>
                </a:moveTo>
                <a:cubicBezTo>
                  <a:pt x="4199803" y="1370724"/>
                  <a:pt x="4199803" y="1370724"/>
                  <a:pt x="4537019" y="1370938"/>
                </a:cubicBezTo>
                <a:cubicBezTo>
                  <a:pt x="4558892" y="1370965"/>
                  <a:pt x="4578843" y="1382227"/>
                  <a:pt x="4589804" y="1401211"/>
                </a:cubicBezTo>
                <a:cubicBezTo>
                  <a:pt x="4589804" y="1401211"/>
                  <a:pt x="4589804" y="1401211"/>
                  <a:pt x="4758963" y="1694203"/>
                </a:cubicBezTo>
                <a:cubicBezTo>
                  <a:pt x="4769558" y="1712554"/>
                  <a:pt x="4769700" y="1736097"/>
                  <a:pt x="4758423" y="1754421"/>
                </a:cubicBezTo>
                <a:cubicBezTo>
                  <a:pt x="4758423" y="1754421"/>
                  <a:pt x="4758423" y="1754421"/>
                  <a:pt x="4590365" y="2047199"/>
                </a:cubicBezTo>
                <a:cubicBezTo>
                  <a:pt x="4580083" y="2065790"/>
                  <a:pt x="4559908" y="2077438"/>
                  <a:pt x="4538665" y="2077046"/>
                </a:cubicBezTo>
                <a:cubicBezTo>
                  <a:pt x="4538665" y="2077046"/>
                  <a:pt x="4538665" y="2077046"/>
                  <a:pt x="4201084" y="2076201"/>
                </a:cubicBezTo>
                <a:cubicBezTo>
                  <a:pt x="4179577" y="2076805"/>
                  <a:pt x="4159259" y="2064910"/>
                  <a:pt x="4148664" y="2046559"/>
                </a:cubicBezTo>
                <a:cubicBezTo>
                  <a:pt x="4148664" y="2046559"/>
                  <a:pt x="4148664" y="2046559"/>
                  <a:pt x="3979505" y="1753567"/>
                </a:cubicBezTo>
                <a:cubicBezTo>
                  <a:pt x="3968545" y="1734583"/>
                  <a:pt x="3968768" y="1711673"/>
                  <a:pt x="3979680" y="1692718"/>
                </a:cubicBezTo>
                <a:cubicBezTo>
                  <a:pt x="3979680" y="1692718"/>
                  <a:pt x="3979680" y="1692718"/>
                  <a:pt x="4148104" y="1400573"/>
                </a:cubicBezTo>
                <a:cubicBezTo>
                  <a:pt x="4158385" y="1381980"/>
                  <a:pt x="4178560" y="1370332"/>
                  <a:pt x="4199803" y="1370724"/>
                </a:cubicBezTo>
                <a:close/>
                <a:moveTo>
                  <a:pt x="3525946" y="1141304"/>
                </a:moveTo>
                <a:cubicBezTo>
                  <a:pt x="3525946" y="1141304"/>
                  <a:pt x="3525946" y="1141304"/>
                  <a:pt x="3719554" y="1141427"/>
                </a:cubicBezTo>
                <a:cubicBezTo>
                  <a:pt x="3732112" y="1141443"/>
                  <a:pt x="3743567" y="1147909"/>
                  <a:pt x="3749860" y="1158808"/>
                </a:cubicBezTo>
                <a:cubicBezTo>
                  <a:pt x="3749860" y="1158808"/>
                  <a:pt x="3749860" y="1158808"/>
                  <a:pt x="3846980" y="1327024"/>
                </a:cubicBezTo>
                <a:cubicBezTo>
                  <a:pt x="3853063" y="1337561"/>
                  <a:pt x="3853144" y="1351077"/>
                  <a:pt x="3846670" y="1361598"/>
                </a:cubicBezTo>
                <a:cubicBezTo>
                  <a:pt x="3846670" y="1361598"/>
                  <a:pt x="3846670" y="1361598"/>
                  <a:pt x="3750182" y="1529691"/>
                </a:cubicBezTo>
                <a:cubicBezTo>
                  <a:pt x="3744279" y="1540366"/>
                  <a:pt x="3732695" y="1547054"/>
                  <a:pt x="3720499" y="1546828"/>
                </a:cubicBezTo>
                <a:cubicBezTo>
                  <a:pt x="3720499" y="1546828"/>
                  <a:pt x="3720499" y="1546828"/>
                  <a:pt x="3526682" y="1546343"/>
                </a:cubicBezTo>
                <a:cubicBezTo>
                  <a:pt x="3514334" y="1546689"/>
                  <a:pt x="3502669" y="1539861"/>
                  <a:pt x="3496586" y="1529324"/>
                </a:cubicBezTo>
                <a:cubicBezTo>
                  <a:pt x="3496586" y="1529324"/>
                  <a:pt x="3496586" y="1529324"/>
                  <a:pt x="3399466" y="1361108"/>
                </a:cubicBezTo>
                <a:cubicBezTo>
                  <a:pt x="3393173" y="1350208"/>
                  <a:pt x="3393302" y="1337055"/>
                  <a:pt x="3399566" y="1326172"/>
                </a:cubicBezTo>
                <a:cubicBezTo>
                  <a:pt x="3399566" y="1326172"/>
                  <a:pt x="3399566" y="1326172"/>
                  <a:pt x="3496264" y="1158441"/>
                </a:cubicBezTo>
                <a:cubicBezTo>
                  <a:pt x="3502167" y="1147767"/>
                  <a:pt x="3513750" y="1141079"/>
                  <a:pt x="3525946" y="1141304"/>
                </a:cubicBezTo>
                <a:close/>
                <a:moveTo>
                  <a:pt x="3955878" y="173494"/>
                </a:moveTo>
                <a:cubicBezTo>
                  <a:pt x="3955878" y="173494"/>
                  <a:pt x="3955878" y="173494"/>
                  <a:pt x="4500068" y="173838"/>
                </a:cubicBezTo>
                <a:cubicBezTo>
                  <a:pt x="4535365" y="173884"/>
                  <a:pt x="4567564" y="192057"/>
                  <a:pt x="4585252" y="222694"/>
                </a:cubicBezTo>
                <a:cubicBezTo>
                  <a:pt x="4585252" y="222694"/>
                  <a:pt x="4585252" y="222694"/>
                  <a:pt x="4858234" y="695514"/>
                </a:cubicBezTo>
                <a:cubicBezTo>
                  <a:pt x="4875332" y="725128"/>
                  <a:pt x="4875562" y="763121"/>
                  <a:pt x="4857363" y="792690"/>
                </a:cubicBezTo>
                <a:cubicBezTo>
                  <a:pt x="4857363" y="792690"/>
                  <a:pt x="4857363" y="792690"/>
                  <a:pt x="4586156" y="1265167"/>
                </a:cubicBezTo>
                <a:cubicBezTo>
                  <a:pt x="4569564" y="1295169"/>
                  <a:pt x="4537006" y="1313967"/>
                  <a:pt x="4502727" y="1313334"/>
                </a:cubicBezTo>
                <a:cubicBezTo>
                  <a:pt x="4502727" y="1313334"/>
                  <a:pt x="4502727" y="1313334"/>
                  <a:pt x="3957947" y="1311968"/>
                </a:cubicBezTo>
                <a:cubicBezTo>
                  <a:pt x="3923239" y="1312944"/>
                  <a:pt x="3890452" y="1293749"/>
                  <a:pt x="3873354" y="1264134"/>
                </a:cubicBezTo>
                <a:cubicBezTo>
                  <a:pt x="3873354" y="1264134"/>
                  <a:pt x="3873354" y="1264134"/>
                  <a:pt x="3600372" y="791315"/>
                </a:cubicBezTo>
                <a:cubicBezTo>
                  <a:pt x="3582684" y="760678"/>
                  <a:pt x="3583043" y="723707"/>
                  <a:pt x="3600653" y="693116"/>
                </a:cubicBezTo>
                <a:cubicBezTo>
                  <a:pt x="3600653" y="693116"/>
                  <a:pt x="3600653" y="693116"/>
                  <a:pt x="3872449" y="221662"/>
                </a:cubicBezTo>
                <a:cubicBezTo>
                  <a:pt x="3889041" y="191658"/>
                  <a:pt x="3921599" y="172861"/>
                  <a:pt x="3955878" y="173494"/>
                </a:cubicBezTo>
                <a:close/>
                <a:moveTo>
                  <a:pt x="3852283" y="0"/>
                </a:moveTo>
                <a:lnTo>
                  <a:pt x="6130031" y="0"/>
                </a:lnTo>
                <a:lnTo>
                  <a:pt x="6102465" y="36730"/>
                </a:lnTo>
                <a:cubicBezTo>
                  <a:pt x="6044520" y="95168"/>
                  <a:pt x="5963814" y="129272"/>
                  <a:pt x="5879948" y="127724"/>
                </a:cubicBezTo>
                <a:cubicBezTo>
                  <a:pt x="5879948" y="127724"/>
                  <a:pt x="5879948" y="127724"/>
                  <a:pt x="4102884" y="123270"/>
                </a:cubicBezTo>
                <a:cubicBezTo>
                  <a:pt x="4017972" y="125657"/>
                  <a:pt x="3936583" y="91034"/>
                  <a:pt x="3877665" y="32818"/>
                </a:cubicBezTo>
                <a:close/>
                <a:moveTo>
                  <a:pt x="0" y="0"/>
                </a:moveTo>
                <a:lnTo>
                  <a:pt x="3781476" y="0"/>
                </a:lnTo>
                <a:lnTo>
                  <a:pt x="3800985" y="47617"/>
                </a:lnTo>
                <a:cubicBezTo>
                  <a:pt x="3821943" y="127749"/>
                  <a:pt x="3811234" y="215546"/>
                  <a:pt x="3766711" y="287889"/>
                </a:cubicBezTo>
                <a:cubicBezTo>
                  <a:pt x="3766711" y="287889"/>
                  <a:pt x="3766711" y="287889"/>
                  <a:pt x="2882037" y="1829098"/>
                </a:cubicBezTo>
                <a:cubicBezTo>
                  <a:pt x="2827913" y="1926970"/>
                  <a:pt x="2721708" y="1988287"/>
                  <a:pt x="2609888" y="1986223"/>
                </a:cubicBezTo>
                <a:cubicBezTo>
                  <a:pt x="2609888" y="1986223"/>
                  <a:pt x="2609888" y="1986223"/>
                  <a:pt x="832823" y="1981768"/>
                </a:cubicBezTo>
                <a:cubicBezTo>
                  <a:pt x="719607" y="1984952"/>
                  <a:pt x="612654" y="1922338"/>
                  <a:pt x="556879" y="1825733"/>
                </a:cubicBezTo>
                <a:cubicBezTo>
                  <a:pt x="556879" y="1825733"/>
                  <a:pt x="556879" y="1825733"/>
                  <a:pt x="79254" y="998462"/>
                </a:cubicBezTo>
                <a:lnTo>
                  <a:pt x="0" y="8611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864000" rtlCol="0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l-PL" dirty="0"/>
              <a:t>Wstaw lub przeciągnij i upuść zdjęcie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300"/>
              </a:lnSpc>
              <a:defRPr sz="44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slajdu podziału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017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7" name="Podtytuł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4009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Tekst — symbol zastępczy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11" name="Tekst — symbol zastępczy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1634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dirty="0"/>
              <a:t>Kliknij, aby edytować tytuł strony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l-PL" dirty="0"/>
              <a:t>Podtytuł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Tekst — symbol zastępczy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13" name="Tekst — symbol zastępczy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15" name="Tekst — symbol zastępczy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17" name="Tekst — symbol zastępczy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/>
          <a:p>
            <a:pPr lvl="0" rtl="0"/>
            <a:r>
              <a:rPr lang="pl-PL" smtClean="0"/>
              <a:t>Edytuj style wzorca tekstu</a:t>
            </a:r>
          </a:p>
          <a:p>
            <a:pPr lvl="1" rtl="0"/>
            <a:r>
              <a:rPr lang="pl-PL" smtClean="0"/>
              <a:t>Drugi poziom</a:t>
            </a:r>
          </a:p>
          <a:p>
            <a:pPr lvl="2" rtl="0"/>
            <a:r>
              <a:rPr lang="pl-PL" smtClean="0"/>
              <a:t>Trzeci poziom</a:t>
            </a:r>
          </a:p>
          <a:p>
            <a:pPr lvl="3" rtl="0"/>
            <a:r>
              <a:rPr lang="pl-PL" smtClean="0"/>
              <a:t>Czwarty poziom</a:t>
            </a:r>
          </a:p>
          <a:p>
            <a:pPr lvl="4" rtl="0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pl-PL" dirty="0"/>
              <a:t>Dodaj stopkę</a:t>
            </a:r>
          </a:p>
        </p:txBody>
      </p:sp>
      <p:sp>
        <p:nvSpPr>
          <p:cNvPr id="6" name="Numer slajdu — symbol zastępczy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4166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256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5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445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905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92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459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19D12-5D3D-41BB-857F-B972504B84BF}" type="datetimeFigureOut">
              <a:rPr lang="pl-PL" smtClean="0"/>
              <a:t>2019-06-24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4F737-CFC1-47B3-ADFD-7886CBA4AA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2961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pl-PL" smtClean="0"/>
              <a:t>Dodaj stopkę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70E81F30-8FC8-4841-8404-4DC79218B945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dirty="0"/>
          </a:p>
        </p:txBody>
      </p:sp>
      <p:sp>
        <p:nvSpPr>
          <p:cNvPr id="8" name="Prostokąt: Zaokrąglone narożniki 24">
            <a:extLst>
              <a:ext uri="{FF2B5EF4-FFF2-40B4-BE49-F238E27FC236}">
                <a16:creationId xmlns:a16="http://schemas.microsoft.com/office/drawing/2014/main" id="{83D29F65-481C-4C80-BB65-121E5AED26B5}"/>
              </a:ext>
            </a:extLst>
          </p:cNvPr>
          <p:cNvSpPr/>
          <p:nvPr userDrawn="1"/>
        </p:nvSpPr>
        <p:spPr>
          <a:xfrm>
            <a:off x="11844618" y="6249961"/>
            <a:ext cx="230420" cy="460402"/>
          </a:xfrm>
          <a:prstGeom prst="roundRect">
            <a:avLst>
              <a:gd name="adj" fmla="val 7366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4BC39664-EB8B-4A32-915A-D4308F792772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AC6C03AE-289A-4BCC-971C-3400028C8764}"/>
              </a:ext>
            </a:extLst>
          </p:cNvPr>
          <p:cNvSpPr/>
          <p:nvPr userDrawn="1"/>
        </p:nvSpPr>
        <p:spPr>
          <a:xfrm rot="5400000">
            <a:off x="8694713" y="3406143"/>
            <a:ext cx="6857999" cy="45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0551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g"/><Relationship Id="rId7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33600" y="339725"/>
            <a:ext cx="10515600" cy="1325563"/>
          </a:xfrm>
        </p:spPr>
        <p:txBody>
          <a:bodyPr/>
          <a:lstStyle/>
          <a:p>
            <a:r>
              <a:rPr lang="pl-PL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Ochrona Dziedzictwa Kulturowego</a:t>
            </a:r>
            <a:endParaRPr lang="pl-PL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33600" y="2066925"/>
            <a:ext cx="9347200" cy="4351338"/>
          </a:xfrm>
        </p:spPr>
        <p:txBody>
          <a:bodyPr/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Ustawa o ochronie zabytków i opiece nad zabytkami nakłada na wójta gminy obowiązek prowadzenia Gminnej Ewidencji Zabytków, a działania gminy w zakresie opieki nad zabytkami określa Gminny Program Opieki nad Zabytkami .</a:t>
            </a:r>
          </a:p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Gminny Program Opieki nad Zabytkami na lata 2016-2019 został uchwalony przez Radę Gminy Nieporęt  Uchwałą Nr XXXIV/111/2016 z dnia 29 grudnia  2016 r.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45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2130668" y="355499"/>
            <a:ext cx="11340000" cy="432000"/>
          </a:xfrm>
        </p:spPr>
        <p:txBody>
          <a:bodyPr>
            <a:noAutofit/>
          </a:bodyPr>
          <a:lstStyle/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Kampanie promocyjne na billboardach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4" r="14642"/>
          <a:stretch/>
        </p:blipFill>
        <p:spPr>
          <a:xfrm>
            <a:off x="2990335" y="1137678"/>
            <a:ext cx="7252241" cy="3600013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563" y="3006760"/>
            <a:ext cx="7381987" cy="369099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4798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72440" y="160351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pl-PL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Firma </a:t>
            </a:r>
            <a:r>
              <a:rPr lang="pl-PL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Przyjazna Gminie Nieporęt </a:t>
            </a:r>
            <a:r>
              <a:rPr lang="pl-PL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pl-PL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l-PL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pl-PL" sz="1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2000" dirty="0" smtClean="0">
              <a:solidFill>
                <a:srgbClr val="002060"/>
              </a:solidFill>
            </a:endParaRPr>
          </a:p>
          <a:p>
            <a:endParaRPr lang="pl-PL" sz="2000" dirty="0" smtClean="0">
              <a:solidFill>
                <a:srgbClr val="002060"/>
              </a:solidFill>
            </a:endParaRPr>
          </a:p>
          <a:p>
            <a:endParaRPr lang="pl-PL" sz="2000" dirty="0" smtClean="0">
              <a:solidFill>
                <a:srgbClr val="002060"/>
              </a:solidFill>
            </a:endParaRPr>
          </a:p>
          <a:p>
            <a:endParaRPr lang="pl-PL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l-PL" dirty="0" smtClean="0"/>
          </a:p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87"/>
            <a:ext cx="1932599" cy="6870787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 txBox="1">
            <a:spLocks/>
          </p:cNvSpPr>
          <p:nvPr/>
        </p:nvSpPr>
        <p:spPr>
          <a:xfrm>
            <a:off x="2172440" y="238762"/>
            <a:ext cx="9739474" cy="1113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Spotkanie Wójta Gminy Nieporęt </a:t>
            </a:r>
            <a:br>
              <a:rPr lang="pl-PL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Przedsiębiorcami 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440" y="2147672"/>
            <a:ext cx="3842623" cy="2564028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5"/>
          <a:stretch/>
        </p:blipFill>
        <p:spPr>
          <a:xfrm>
            <a:off x="8203745" y="2881708"/>
            <a:ext cx="3584940" cy="2146300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33" b="2900"/>
          <a:stretch/>
        </p:blipFill>
        <p:spPr>
          <a:xfrm>
            <a:off x="5131672" y="4107015"/>
            <a:ext cx="3584940" cy="2362200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89960">
            <a:off x="9084918" y="506637"/>
            <a:ext cx="2328528" cy="176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1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41456" y="522221"/>
            <a:ext cx="10515600" cy="1325563"/>
          </a:xfrm>
        </p:spPr>
        <p:txBody>
          <a:bodyPr/>
          <a:lstStyle/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Gmina w </a:t>
            </a:r>
            <a:r>
              <a:rPr lang="pl-PL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internecie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41456" y="1480853"/>
            <a:ext cx="10515600" cy="4351338"/>
          </a:xfrm>
        </p:spPr>
        <p:txBody>
          <a:bodyPr/>
          <a:lstStyle/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Strona Internetowa Gminy</a:t>
            </a:r>
          </a:p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BIP</a:t>
            </a:r>
          </a:p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 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gminny</a:t>
            </a:r>
          </a:p>
          <a:p>
            <a:r>
              <a:rPr lang="pl-PL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Localspot</a:t>
            </a:r>
            <a:endParaRPr lang="pl-PL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Tłumacz migam</a:t>
            </a:r>
          </a:p>
          <a:p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Serwer </a:t>
            </a:r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SMS</a:t>
            </a:r>
          </a:p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</a:t>
            </a:r>
          </a:p>
          <a:p>
            <a:r>
              <a:rPr lang="pl-PL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pl-PL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outube</a:t>
            </a: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32599" cy="687078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030" y="87579"/>
            <a:ext cx="4935277" cy="235906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40" y="4921434"/>
            <a:ext cx="2732270" cy="1821513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109" y="2856624"/>
            <a:ext cx="2050217" cy="1537663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601" y="2676782"/>
            <a:ext cx="4164662" cy="2036922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922" y="4724602"/>
            <a:ext cx="3857143" cy="203809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71" b="24141"/>
          <a:stretch/>
        </p:blipFill>
        <p:spPr>
          <a:xfrm>
            <a:off x="6157218" y="4898431"/>
            <a:ext cx="2360766" cy="6858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495" y="887406"/>
            <a:ext cx="1375771" cy="137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8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158" y="0"/>
            <a:ext cx="10332842" cy="644356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158" y="0"/>
            <a:ext cx="10423225" cy="644356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157" y="0"/>
            <a:ext cx="10423225" cy="644356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2599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55282" y="1781621"/>
            <a:ext cx="10515600" cy="1325563"/>
          </a:xfrm>
        </p:spPr>
        <p:txBody>
          <a:bodyPr>
            <a:normAutofit/>
          </a:bodyPr>
          <a:lstStyle/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Inne działania </a:t>
            </a:r>
            <a:b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promocyjne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355282" y="3218031"/>
            <a:ext cx="3360403" cy="2288210"/>
          </a:xfrm>
        </p:spPr>
        <p:txBody>
          <a:bodyPr>
            <a:normAutofit/>
          </a:bodyPr>
          <a:lstStyle/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Konkursy </a:t>
            </a:r>
          </a:p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Filmy promocyjne</a:t>
            </a:r>
          </a:p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Publikacje</a:t>
            </a:r>
          </a:p>
          <a:p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Współpraca z mediami </a:t>
            </a:r>
            <a:b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zakresie promocji</a:t>
            </a:r>
          </a:p>
          <a:p>
            <a:endParaRPr lang="pl-PL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39" y="1113813"/>
            <a:ext cx="3833004" cy="2391387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3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4066908"/>
            <a:ext cx="3645936" cy="2301468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3158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10702" y="372688"/>
            <a:ext cx="11340000" cy="432000"/>
          </a:xfrm>
        </p:spPr>
        <p:txBody>
          <a:bodyPr>
            <a:noAutofit/>
          </a:bodyPr>
          <a:lstStyle/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Wieści Nieporęckie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32"/>
          </p:nvPr>
        </p:nvSpPr>
        <p:spPr>
          <a:xfrm>
            <a:off x="2410703" y="1067961"/>
            <a:ext cx="9406160" cy="938029"/>
          </a:xfrm>
        </p:spPr>
        <p:txBody>
          <a:bodyPr numCol="2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Ponad 200 numerów </a:t>
            </a:r>
            <a:endParaRPr lang="pl-P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piętnaście numerów w 2018 roku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Nakład: 6000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Kolportaż bezpośrednio do mieszkańców</a:t>
            </a:r>
            <a:endParaRPr lang="pl-P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649" y="2005990"/>
            <a:ext cx="3263534" cy="45329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285" y="2005990"/>
            <a:ext cx="3219647" cy="45329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34" y="2005990"/>
            <a:ext cx="3169922" cy="45329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0322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41017" y="266648"/>
            <a:ext cx="7423683" cy="4351338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Nasze działania to także:</a:t>
            </a:r>
          </a:p>
          <a:p>
            <a:pPr marL="0" indent="0">
              <a:buNone/>
            </a:pPr>
            <a:endParaRPr lang="pl-PL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Koordynacja współpracy międzynarodowej</a:t>
            </a:r>
          </a:p>
          <a:p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rowadzenie rejestru porozumień o współpracy w ramach gminnego programu „Nieporęcka Karta Rodziny 3+”</a:t>
            </a:r>
            <a:b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mamy 36 partnerów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0"/>
          <a:stretch/>
        </p:blipFill>
        <p:spPr>
          <a:xfrm>
            <a:off x="9507839" y="266648"/>
            <a:ext cx="2478216" cy="181101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234" y="3225381"/>
            <a:ext cx="1981200" cy="230505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7" t="14188" r="26896" b="19169"/>
          <a:stretch/>
        </p:blipFill>
        <p:spPr>
          <a:xfrm>
            <a:off x="7188068" y="3215541"/>
            <a:ext cx="1699054" cy="227327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651" y="3215541"/>
            <a:ext cx="1891001" cy="231489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867" y="3215541"/>
            <a:ext cx="2681795" cy="182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68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59000" y="-64294"/>
            <a:ext cx="9144000" cy="1325563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Ochrona Dziedzictwa Kulturowego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60848" y="962025"/>
            <a:ext cx="9144000" cy="4351338"/>
          </a:xfrm>
        </p:spPr>
        <p:txBody>
          <a:bodyPr/>
          <a:lstStyle/>
          <a:p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Wojewódzkiego Rejestru Zabytków </a:t>
            </a: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wpisanych jest 9 obiektów z terenu gminy Nieporęt. </a:t>
            </a:r>
          </a:p>
          <a:p>
            <a:endParaRPr lang="pl-PL" dirty="0"/>
          </a:p>
          <a:p>
            <a:endParaRPr lang="pl-PL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97677"/>
              </p:ext>
            </p:extLst>
          </p:nvPr>
        </p:nvGraphicFramePr>
        <p:xfrm>
          <a:off x="2060848" y="1964529"/>
          <a:ext cx="4074286" cy="4351341"/>
        </p:xfrm>
        <a:graphic>
          <a:graphicData uri="http://schemas.openxmlformats.org/drawingml/2006/table">
            <a:tbl>
              <a:tblPr/>
              <a:tblGrid>
                <a:gridCol w="176808">
                  <a:extLst>
                    <a:ext uri="{9D8B030D-6E8A-4147-A177-3AD203B41FA5}">
                      <a16:colId xmlns:a16="http://schemas.microsoft.com/office/drawing/2014/main" val="1601185775"/>
                    </a:ext>
                  </a:extLst>
                </a:gridCol>
                <a:gridCol w="737984">
                  <a:extLst>
                    <a:ext uri="{9D8B030D-6E8A-4147-A177-3AD203B41FA5}">
                      <a16:colId xmlns:a16="http://schemas.microsoft.com/office/drawing/2014/main" val="1494962040"/>
                    </a:ext>
                  </a:extLst>
                </a:gridCol>
                <a:gridCol w="1199224">
                  <a:extLst>
                    <a:ext uri="{9D8B030D-6E8A-4147-A177-3AD203B41FA5}">
                      <a16:colId xmlns:a16="http://schemas.microsoft.com/office/drawing/2014/main" val="2416824225"/>
                    </a:ext>
                  </a:extLst>
                </a:gridCol>
                <a:gridCol w="707235">
                  <a:extLst>
                    <a:ext uri="{9D8B030D-6E8A-4147-A177-3AD203B41FA5}">
                      <a16:colId xmlns:a16="http://schemas.microsoft.com/office/drawing/2014/main" val="1398900974"/>
                    </a:ext>
                  </a:extLst>
                </a:gridCol>
                <a:gridCol w="661111">
                  <a:extLst>
                    <a:ext uri="{9D8B030D-6E8A-4147-A177-3AD203B41FA5}">
                      <a16:colId xmlns:a16="http://schemas.microsoft.com/office/drawing/2014/main" val="3913277525"/>
                    </a:ext>
                  </a:extLst>
                </a:gridCol>
                <a:gridCol w="591924">
                  <a:extLst>
                    <a:ext uri="{9D8B030D-6E8A-4147-A177-3AD203B41FA5}">
                      <a16:colId xmlns:a16="http://schemas.microsoft.com/office/drawing/2014/main" val="3785840096"/>
                    </a:ext>
                  </a:extLst>
                </a:gridCol>
              </a:tblGrid>
              <a:tr h="350389">
                <a:tc>
                  <a:txBody>
                    <a:bodyPr/>
                    <a:lstStyle/>
                    <a:p>
                      <a:pPr algn="ctr" rtl="0"/>
                      <a:r>
                        <a:rPr lang="pl-PL" sz="900" b="1">
                          <a:effectLst/>
                        </a:rPr>
                        <a:t>Lp.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b="1">
                          <a:effectLst/>
                        </a:rPr>
                        <a:t>Miejscowość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b="1">
                          <a:effectLst/>
                        </a:rPr>
                        <a:t>Obiekt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b="1">
                          <a:effectLst/>
                        </a:rPr>
                        <a:t>Datowanie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b="1">
                          <a:effectLst/>
                        </a:rPr>
                        <a:t>Nr rejestru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b="1">
                          <a:effectLst/>
                        </a:rPr>
                        <a:t>Rok powołania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12258"/>
                  </a:ext>
                </a:extLst>
              </a:tr>
              <a:tr h="350389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Nieporęt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Kościół Niepokalanego Poczęcia NMP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1661 - 1667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1066/673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468053"/>
                  </a:ext>
                </a:extLst>
              </a:tr>
              <a:tr h="209147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Nieporęt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Cmentarz rzym.-kat.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ok. 1700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1473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1993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538415"/>
                  </a:ext>
                </a:extLst>
              </a:tr>
              <a:tr h="774114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3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dirty="0">
                          <a:effectLst/>
                        </a:rPr>
                        <a:t>Fort Beniaminów (Twierdza Zegrze) -zespół, w granicach wału fortecznego wraz z otoczeniem</a:t>
                      </a:r>
                      <a:endParaRPr lang="pl-PL" sz="1300" dirty="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dirty="0">
                          <a:effectLst/>
                        </a:rPr>
                        <a:t>1912 – 1914 </a:t>
                      </a:r>
                      <a:endParaRPr lang="pl-PL" sz="1300" dirty="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384945"/>
                  </a:ext>
                </a:extLst>
              </a:tr>
              <a:tr h="350389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4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Fort Beniaminów - schron pogotowia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1912 – 1914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202673"/>
                  </a:ext>
                </a:extLst>
              </a:tr>
              <a:tr h="491631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5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Fort Beniaminów – „Wielki” schron pogotowia I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1912 – 1914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560899"/>
                  </a:ext>
                </a:extLst>
              </a:tr>
              <a:tr h="491631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6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Fort Beniaminów – „Wielki” schron pogotowia II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1912 – 1914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40359"/>
                  </a:ext>
                </a:extLst>
              </a:tr>
              <a:tr h="491631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7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Fort Beniaminów – „Mały” schron pogotowia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1912 – 1914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037916"/>
                  </a:ext>
                </a:extLst>
              </a:tr>
              <a:tr h="491631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8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Fort Beniaminów – „Mały” schron pogotowia II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1912 – 1914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1991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09551"/>
                  </a:ext>
                </a:extLst>
              </a:tr>
              <a:tr h="350389"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9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Beniaminów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Fort Beniaminów - koszary szyjowe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1912 – 1914 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>
                          <a:effectLst/>
                        </a:rPr>
                        <a:t>1462</a:t>
                      </a:r>
                      <a:endParaRPr lang="pl-PL" sz="130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l-PL" sz="900" dirty="0">
                          <a:effectLst/>
                        </a:rPr>
                        <a:t>1991</a:t>
                      </a:r>
                      <a:endParaRPr lang="pl-PL" sz="1300" dirty="0">
                        <a:effectLst/>
                      </a:endParaRPr>
                    </a:p>
                  </a:txBody>
                  <a:tcPr marL="33952" marR="33952" marT="33952" marB="33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859909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433638" y="223996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952" y="2032478"/>
            <a:ext cx="3021227" cy="200765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738" y="3473656"/>
            <a:ext cx="2533893" cy="1683813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816" y="4517018"/>
            <a:ext cx="3021227" cy="200765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938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314487" y="1173111"/>
            <a:ext cx="91282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Gminnej Ewidencji Zabytków widnieje 36 zabytków nieruchomych oraz 190 zabytków archeologicznych. Dla każdego z nich została sporządzona karta informacyjna.</a:t>
            </a:r>
            <a:r>
              <a:rPr lang="pl-PL" altLang="pl-PL" dirty="0">
                <a:solidFill>
                  <a:srgbClr val="002060"/>
                </a:solidFill>
              </a:rPr>
              <a:t/>
            </a:r>
            <a:br>
              <a:rPr lang="pl-PL" altLang="pl-PL" dirty="0">
                <a:solidFill>
                  <a:srgbClr val="002060"/>
                </a:solidFill>
              </a:rPr>
            </a:br>
            <a:endParaRPr lang="pl-PL" dirty="0">
              <a:solidFill>
                <a:srgbClr val="002060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62638" y="1110017"/>
            <a:ext cx="4885151" cy="6858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43911" y="924627"/>
            <a:ext cx="4885151" cy="6858000"/>
          </a:xfrm>
          <a:prstGeom prst="rect">
            <a:avLst/>
          </a:prstGeom>
        </p:spPr>
      </p:pic>
      <p:sp>
        <p:nvSpPr>
          <p:cNvPr id="8" name="Tytuł 1"/>
          <p:cNvSpPr txBox="1">
            <a:spLocks/>
          </p:cNvSpPr>
          <p:nvPr/>
        </p:nvSpPr>
        <p:spPr>
          <a:xfrm>
            <a:off x="2314487" y="585488"/>
            <a:ext cx="9144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Ochrona Dziedzictwa Kulturowego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92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005475" y="274895"/>
            <a:ext cx="9637773" cy="203650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pl-PL" sz="22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pl-PL" sz="22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pl-PL" sz="2200" b="1" i="1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  <a:br>
              <a:rPr lang="pl-PL" sz="22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pl-PL" sz="2200" b="1" i="1" dirty="0">
                <a:solidFill>
                  <a:schemeClr val="accent5">
                    <a:lumMod val="75000"/>
                  </a:schemeClr>
                </a:solidFill>
              </a:rPr>
              <a:t>            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2018 roku Gmina Nieporęt udzieliła </a:t>
            </a:r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dotację celową Nieporęckiemu Stowarzyszeniu Historycznemu na 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opracowanie oraz druk publikacji          </a:t>
            </a:r>
            <a:b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popularnonaukowej </a:t>
            </a:r>
            <a:r>
              <a:rPr lang="pl-PL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Gmina Nieporęt w latach 1918-2018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Książka została wydana z okazji 100. rocznicy Odzyskania przez Polskę </a:t>
            </a:r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Niepodległości, napisana 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 redakcją dwóch redaktorów, przez 10 autorów. Książka liczy 224 </a:t>
            </a:r>
            <a:r>
              <a:rPr lang="pl-PL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strony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Nakład to 1000 egz.    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569" y="2604144"/>
            <a:ext cx="6088754" cy="4141718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3596315" y="122495"/>
            <a:ext cx="9144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Ochrona Dziedzictwa Kulturowego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69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6743700" y="2384727"/>
            <a:ext cx="50165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2018 roku </a:t>
            </a:r>
            <a:r>
              <a:rPr lang="pl-P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Wójt </a:t>
            </a:r>
            <a:r>
              <a:rPr lang="pl-P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przedstawił Radzie Gminy informację o realizacji zadań z zakresu Gminnego Programu Opieki nad Zabytkami.</a:t>
            </a:r>
          </a:p>
          <a:p>
            <a:r>
              <a:rPr lang="pl-P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Podjęto również szereg przedsięwzięć promocyjnych w zakresie popularyzacji zagadnień dotyczących nieporęckich zabytków i historii gminy, w tym m.in. stałe zamieszczanie materiałów historycznych w gazecie "Wieści Nieporęckie", publikację przewodników, map, kalendarzy </a:t>
            </a:r>
            <a:r>
              <a:rPr lang="pl-P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pl-P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artykułów prasowych.	</a:t>
            </a:r>
          </a:p>
          <a:p>
            <a:endParaRPr lang="pl-P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ytuł 1"/>
          <p:cNvSpPr txBox="1">
            <a:spLocks/>
          </p:cNvSpPr>
          <p:nvPr/>
        </p:nvSpPr>
        <p:spPr>
          <a:xfrm>
            <a:off x="2489200" y="490537"/>
            <a:ext cx="9144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Ochrona Dziedzictwa Kulturowego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5" t="2592" r="9184" b="11296"/>
          <a:stretch/>
        </p:blipFill>
        <p:spPr>
          <a:xfrm>
            <a:off x="2794001" y="1571475"/>
            <a:ext cx="3149599" cy="4620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418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408" y="0"/>
            <a:ext cx="10277857" cy="6858000"/>
          </a:xfrm>
          <a:prstGeom prst="rect">
            <a:avLst/>
          </a:prstGeom>
        </p:spPr>
      </p:pic>
      <p:sp>
        <p:nvSpPr>
          <p:cNvPr id="12" name="Prostokąt 11"/>
          <p:cNvSpPr/>
          <p:nvPr/>
        </p:nvSpPr>
        <p:spPr>
          <a:xfrm>
            <a:off x="1917699" y="0"/>
            <a:ext cx="4669080" cy="6858000"/>
          </a:xfrm>
          <a:prstGeom prst="rect">
            <a:avLst/>
          </a:prstGeom>
          <a:solidFill>
            <a:schemeClr val="lt1"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4" name="Grupa 3"/>
          <p:cNvGrpSpPr/>
          <p:nvPr/>
        </p:nvGrpSpPr>
        <p:grpSpPr>
          <a:xfrm>
            <a:off x="0" y="0"/>
            <a:ext cx="1917700" cy="6858000"/>
            <a:chOff x="0" y="0"/>
            <a:chExt cx="1917700" cy="6858000"/>
          </a:xfrm>
        </p:grpSpPr>
        <p:sp>
          <p:nvSpPr>
            <p:cNvPr id="5" name="Prostokąt 4"/>
            <p:cNvSpPr/>
            <p:nvPr/>
          </p:nvSpPr>
          <p:spPr>
            <a:xfrm>
              <a:off x="0" y="5616130"/>
              <a:ext cx="1917700" cy="1241870"/>
            </a:xfrm>
            <a:prstGeom prst="rect">
              <a:avLst/>
            </a:prstGeom>
            <a:solidFill>
              <a:srgbClr val="EEC100"/>
            </a:solidFill>
            <a:ln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0" y="0"/>
              <a:ext cx="1917700" cy="544830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828" y="4642037"/>
              <a:ext cx="1086043" cy="1948186"/>
            </a:xfrm>
            <a:prstGeom prst="rect">
              <a:avLst/>
            </a:prstGeom>
          </p:spPr>
        </p:pic>
      </p:grpSp>
      <p:sp>
        <p:nvSpPr>
          <p:cNvPr id="9" name="Zawartość — symbol zastępczy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93817" y="1017845"/>
            <a:ext cx="4392962" cy="4887485"/>
          </a:xfrm>
        </p:spPr>
        <p:txBody>
          <a:bodyPr rtlCol="0">
            <a:noAutofit/>
          </a:bodyPr>
          <a:lstStyle/>
          <a:p>
            <a:pPr rtl="0">
              <a:buFont typeface="Wingdings" panose="05000000000000000000" pitchFamily="2" charset="2"/>
              <a:buChar char="ü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Organizowanie działalności promocyjnej</a:t>
            </a:r>
            <a:b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informacyjnej Gminy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Realizacja zadań wynikających z ustawy </a:t>
            </a:r>
            <a:b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dostępie do informacji publicznej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Realizacja zadań w zakresie upowszechniania kultury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Planowanie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kampanii </a:t>
            </a:r>
            <a:r>
              <a:rPr lang="pl-PL" sz="1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promocyjno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reklamowej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opracowanie materiałów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reklamowych </a:t>
            </a:r>
            <a:b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informacyjnych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Współudział w organizowaniu świąt</a:t>
            </a:r>
            <a:b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charakterze patriotycznym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oraz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festynów </a:t>
            </a:r>
            <a:b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pikników;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Wydawanie Wieści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Nieporęckich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spółpraca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organizacjami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pozarządowymi </a:t>
            </a:r>
            <a:endParaRPr lang="pl-P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Opracowywanie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nadzór i uaktualnienie strony www Urzędu, fanpage’a gminy Nieporęt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Wójta Gminy Nieporęt, Instagrama gminy Nieporęt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oraz </a:t>
            </a:r>
            <a:r>
              <a:rPr lang="pl-PL" sz="16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LocalSpot</a:t>
            </a:r>
            <a:endParaRPr lang="pl-P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ytuł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817" y="292923"/>
            <a:ext cx="5472000" cy="432000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>
            <a:noAutofit/>
          </a:bodyPr>
          <a:lstStyle/>
          <a:p>
            <a:pPr rtl="0"/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Pozostałe działania: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3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3868" y="1241818"/>
            <a:ext cx="11663468" cy="4699895"/>
          </a:xfrm>
        </p:spPr>
        <p:txBody>
          <a:bodyPr/>
          <a:lstStyle/>
          <a:p>
            <a:pPr marL="0" indent="0">
              <a:buNone/>
            </a:pPr>
            <a:r>
              <a:rPr lang="pl-PL" sz="2400" dirty="0" smtClean="0">
                <a:solidFill>
                  <a:srgbClr val="002060"/>
                </a:solidFill>
              </a:rPr>
              <a:t>Organizacja i współorganizacja m.in: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Święta Gminy Nieporęt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Otwarcie </a:t>
            </a:r>
            <a:r>
              <a:rPr lang="pl-PL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skateparku</a:t>
            </a:r>
            <a:endParaRPr lang="pl-PL" sz="1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Święta Ziemniaka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Otwarcie ścieżek rowerowych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Otwarcie </a:t>
            </a: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sali sportowej 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Białobrzegach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Bieg 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Niepodległości</a:t>
            </a:r>
          </a:p>
          <a:p>
            <a:pPr>
              <a:buFont typeface="Wingdings" panose="05000000000000000000" pitchFamily="2" charset="2"/>
              <a:buChar char="Ø"/>
            </a:pP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sz="1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2000" dirty="0" smtClean="0">
              <a:solidFill>
                <a:srgbClr val="002060"/>
              </a:solidFill>
            </a:endParaRPr>
          </a:p>
          <a:p>
            <a:endParaRPr lang="pl-PL" sz="2000" dirty="0" smtClean="0">
              <a:solidFill>
                <a:srgbClr val="002060"/>
              </a:solidFill>
            </a:endParaRPr>
          </a:p>
          <a:p>
            <a:endParaRPr lang="pl-PL" sz="2000" dirty="0" smtClean="0">
              <a:solidFill>
                <a:srgbClr val="002060"/>
              </a:solidFill>
            </a:endParaRPr>
          </a:p>
          <a:p>
            <a:endParaRPr lang="pl-PL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l-PL" dirty="0" smtClean="0"/>
          </a:p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87"/>
            <a:ext cx="1932599" cy="6870787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 txBox="1">
            <a:spLocks/>
          </p:cNvSpPr>
          <p:nvPr/>
        </p:nvSpPr>
        <p:spPr>
          <a:xfrm>
            <a:off x="2163868" y="113871"/>
            <a:ext cx="7213400" cy="1113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Działania promocyjne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416" y="4771730"/>
            <a:ext cx="3042634" cy="2080518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436" y="355268"/>
            <a:ext cx="2982543" cy="1977323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415" y="2573988"/>
            <a:ext cx="3051848" cy="2035559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51" y="4776216"/>
            <a:ext cx="3121152" cy="208178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868" y="4776216"/>
            <a:ext cx="3111280" cy="207603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81884" y="2573988"/>
            <a:ext cx="3127519" cy="207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9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32599" cy="6870787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 txBox="1">
            <a:spLocks/>
          </p:cNvSpPr>
          <p:nvPr/>
        </p:nvSpPr>
        <p:spPr>
          <a:xfrm>
            <a:off x="5609747" y="118620"/>
            <a:ext cx="7213400" cy="1113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Działania promocyjne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awartość — symbol zastępczy 28">
            <a:extLst>
              <a:ext uri="{FF2B5EF4-FFF2-40B4-BE49-F238E27FC236}">
                <a16:creationId xmlns:a16="http://schemas.microsoft.com/office/drawing/2014/main" id="{07FF37F8-D747-444C-8664-2DF836965C77}"/>
              </a:ext>
            </a:extLst>
          </p:cNvPr>
          <p:cNvSpPr txBox="1">
            <a:spLocks/>
          </p:cNvSpPr>
          <p:nvPr/>
        </p:nvSpPr>
        <p:spPr>
          <a:xfrm>
            <a:off x="5638714" y="118620"/>
            <a:ext cx="5472000" cy="464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pl-PL" b="1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pl-PL" sz="1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 i V Biegu Zająca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Poland </a:t>
            </a:r>
            <a:r>
              <a:rPr lang="pl-PL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Bike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Marathon</a:t>
            </a:r>
            <a:endParaRPr lang="pl-PL" sz="1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Enea 5150 </a:t>
            </a:r>
            <a:r>
              <a:rPr lang="pl-PL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Warsaw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Triathlon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Garmin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Triathlon </a:t>
            </a:r>
            <a:endParaRPr lang="pl-PL" sz="1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Rejsy „Laguna”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Gminne zawody sportowe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U-rodziny sołtysa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Matczyna </a:t>
            </a:r>
            <a:r>
              <a:rPr lang="pl-PL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Niedziela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Koncert muzyki kameralnej</a:t>
            </a:r>
          </a:p>
          <a:p>
            <a:pPr>
              <a:buFont typeface="Wingdings" panose="05000000000000000000" pitchFamily="2" charset="2"/>
              <a:buChar char="Ø"/>
            </a:pPr>
            <a:endParaRPr lang="pl-PL" sz="1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pl-P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pl-PL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l-P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pl-P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pl-P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pl-P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pl-P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697" y="2327995"/>
            <a:ext cx="3185701" cy="2196986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697" y="118620"/>
            <a:ext cx="3185701" cy="2060556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383" y="4684619"/>
            <a:ext cx="3170015" cy="208688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513" y="4672935"/>
            <a:ext cx="3148217" cy="2098568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6483" y="4522907"/>
            <a:ext cx="4005419" cy="27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076776" y="-135614"/>
            <a:ext cx="10515600" cy="1325563"/>
          </a:xfrm>
        </p:spPr>
        <p:txBody>
          <a:bodyPr>
            <a:normAutofit/>
          </a:bodyPr>
          <a:lstStyle/>
          <a:p>
            <a:r>
              <a:rPr lang="pl-PL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Święta patriotyczne</a:t>
            </a:r>
            <a:endParaRPr lang="pl-PL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2639" y="834081"/>
            <a:ext cx="9398000" cy="636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Organizujemy święta o charakterze patriotycznym: Obchody 3 maja,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ocznica wybuchu 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owstania Warszawskiego, rocznica Bitwy Warszawskiej 1920 roku</a:t>
            </a:r>
            <a:r>
              <a:rPr lang="pl-PL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oraz Święto Niepodległości i inne.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691" y="1552833"/>
            <a:ext cx="3037362" cy="2083610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87"/>
          <a:stretch/>
        </p:blipFill>
        <p:spPr>
          <a:xfrm>
            <a:off x="2025997" y="4061493"/>
            <a:ext cx="3143639" cy="2083483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34"/>
          <a:stretch/>
        </p:blipFill>
        <p:spPr>
          <a:xfrm>
            <a:off x="5324331" y="1557253"/>
            <a:ext cx="3121423" cy="2092768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691" y="4046761"/>
            <a:ext cx="3132572" cy="2133514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954" y="4046761"/>
            <a:ext cx="3169419" cy="2112946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95431" y="1564172"/>
            <a:ext cx="3185376" cy="207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4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472</Words>
  <Application>Microsoft Office PowerPoint</Application>
  <PresentationFormat>Panoramiczny</PresentationFormat>
  <Paragraphs>152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Motyw pakietu Office</vt:lpstr>
      <vt:lpstr>1_Motyw pakietu Office</vt:lpstr>
      <vt:lpstr>Ochrona Dziedzictwa Kulturowego</vt:lpstr>
      <vt:lpstr>Ochrona Dziedzictwa Kulturowego</vt:lpstr>
      <vt:lpstr>Prezentacja programu PowerPoint</vt:lpstr>
      <vt:lpstr>                W 2018 roku Gmina Nieporęt udzieliła dotację celową Nieporęckiemu Stowarzyszeniu Historycznemu na opracowanie oraz druk publikacji                                 popularnonaukowej Gmina Nieporęt w latach 1918-2018. Książka została wydana z okazji 100. rocznicy Odzyskania przez Polskę Niepodległości, napisana pod redakcją dwóch redaktorów, przez 10 autorów. Książka liczy 224 strony. Nakład to 1000 egz.    </vt:lpstr>
      <vt:lpstr>Prezentacja programu PowerPoint</vt:lpstr>
      <vt:lpstr>Pozostałe działania:</vt:lpstr>
      <vt:lpstr>Prezentacja programu PowerPoint</vt:lpstr>
      <vt:lpstr>Prezentacja programu PowerPoint</vt:lpstr>
      <vt:lpstr>Święta patriotyczne</vt:lpstr>
      <vt:lpstr>Kampanie promocyjne na billboardach</vt:lpstr>
      <vt:lpstr>Prezentacja programu PowerPoint</vt:lpstr>
      <vt:lpstr>Gmina w internecie </vt:lpstr>
      <vt:lpstr>Prezentacja programu PowerPoint</vt:lpstr>
      <vt:lpstr>Inne działania  promocyjne</vt:lpstr>
      <vt:lpstr>Wieści Nieporęckie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Alicja Zielińska</dc:creator>
  <cp:lastModifiedBy>Alicja Zielińska</cp:lastModifiedBy>
  <cp:revision>110</cp:revision>
  <dcterms:created xsi:type="dcterms:W3CDTF">2019-05-30T08:02:33Z</dcterms:created>
  <dcterms:modified xsi:type="dcterms:W3CDTF">2019-06-24T09:20:48Z</dcterms:modified>
</cp:coreProperties>
</file>