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20"/>
  </p:notesMasterIdLst>
  <p:sldIdLst>
    <p:sldId id="346" r:id="rId2"/>
    <p:sldId id="263" r:id="rId3"/>
    <p:sldId id="317" r:id="rId4"/>
    <p:sldId id="318" r:id="rId5"/>
    <p:sldId id="320" r:id="rId6"/>
    <p:sldId id="344" r:id="rId7"/>
    <p:sldId id="321" r:id="rId8"/>
    <p:sldId id="327" r:id="rId9"/>
    <p:sldId id="342" r:id="rId10"/>
    <p:sldId id="330" r:id="rId11"/>
    <p:sldId id="331" r:id="rId12"/>
    <p:sldId id="343" r:id="rId13"/>
    <p:sldId id="332" r:id="rId14"/>
    <p:sldId id="337" r:id="rId15"/>
    <p:sldId id="338" r:id="rId16"/>
    <p:sldId id="345" r:id="rId17"/>
    <p:sldId id="340" r:id="rId18"/>
    <p:sldId id="341" r:id="rId19"/>
  </p:sldIdLst>
  <p:sldSz cx="12192000" cy="6858000"/>
  <p:notesSz cx="6761163" cy="99425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5" autoAdjust="0"/>
    <p:restoredTop sz="93494" autoAdjust="0"/>
  </p:normalViewPr>
  <p:slideViewPr>
    <p:cSldViewPr snapToGrid="0">
      <p:cViewPr>
        <p:scale>
          <a:sx n="84" d="100"/>
          <a:sy n="84" d="100"/>
        </p:scale>
        <p:origin x="36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DA9B1-EF30-42AA-8482-21DE61956F6A}" type="datetimeFigureOut">
              <a:rPr lang="pl-PL" smtClean="0"/>
              <a:t>2019-06-14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66B85-73BC-44FE-8913-EBDB2A1F87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061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66B85-73BC-44FE-8913-EBDB2A1F87AD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1558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66B85-73BC-44FE-8913-EBDB2A1F87AD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4103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>
          <a:xfrm>
            <a:off x="676116" y="4722694"/>
            <a:ext cx="5371308" cy="276999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904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2AD4-76D8-4042-9EA4-EB17AC5AFA28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8244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2D72E-6B0D-450B-9EC7-5C7024284B3B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7780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2C791-21B1-4BA0-A62D-09E66903D2B3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8775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78EA4-3FDD-435A-89C0-0008555B80A8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6600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E2F84-9708-4CB8-AF2A-66BDEFB63156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2963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45A5D-4CFF-4E0C-B6A5-170DEACCD5CE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91416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F64CE-585D-44F6-BFF5-9DE3858E60FC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1607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5BAD9-9878-48BC-A0A5-020FAD5DFD79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602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2C390-DE1A-428D-A59D-E5E4B5E53EAD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048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69184-B468-4641-A716-D99F932AD8D5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9539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B7647-6D7F-43DA-9195-FE8043928B24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7322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69238-A449-4B04-9E36-C56098E9B4EB}" type="slidenum">
              <a:rPr lang="pl-PL" altLang="pl-PL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63147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585E0"/>
            </a:gs>
            <a:gs pos="100000">
              <a:srgbClr val="EDF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l-PL" altLang="pl-PL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9FC202-F771-47DD-BD7C-4458CE06D919}" type="slidenum">
              <a:rPr lang="pl-PL" altLang="pl-PL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02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35289" y="1264356"/>
            <a:ext cx="9144000" cy="1775494"/>
          </a:xfrm>
        </p:spPr>
        <p:txBody>
          <a:bodyPr/>
          <a:lstStyle/>
          <a:p>
            <a:r>
              <a:rPr lang="pl-PL" sz="4400" b="1" dirty="0" smtClean="0"/>
              <a:t>Raport o stanie gminy Nieporęt </a:t>
            </a:r>
            <a:br>
              <a:rPr lang="pl-PL" sz="4400" b="1" dirty="0" smtClean="0"/>
            </a:br>
            <a:r>
              <a:rPr lang="pl-PL" sz="4400" b="1" dirty="0" smtClean="0"/>
              <a:t>za 2018 rok</a:t>
            </a:r>
            <a:endParaRPr lang="pl-PL" sz="4400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46578" y="3872971"/>
            <a:ext cx="9144000" cy="1655762"/>
          </a:xfrm>
        </p:spPr>
        <p:txBody>
          <a:bodyPr/>
          <a:lstStyle/>
          <a:p>
            <a:r>
              <a:rPr lang="pl-PL" sz="3600" b="1" dirty="0" smtClean="0"/>
              <a:t>Bezpieczeństwo</a:t>
            </a:r>
            <a:endParaRPr lang="pl-PL" sz="3600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3032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8554" y="147917"/>
            <a:ext cx="10363200" cy="2126360"/>
          </a:xfrm>
        </p:spPr>
        <p:txBody>
          <a:bodyPr/>
          <a:lstStyle/>
          <a:p>
            <a:r>
              <a:rPr lang="pl-PL" sz="2800" b="1" dirty="0" smtClean="0">
                <a:solidFill>
                  <a:schemeClr val="tx1"/>
                </a:solidFill>
              </a:rPr>
              <a:t>Obrona </a:t>
            </a:r>
            <a:r>
              <a:rPr lang="pl-PL" sz="2800" b="1" dirty="0">
                <a:solidFill>
                  <a:schemeClr val="tx1"/>
                </a:solidFill>
              </a:rPr>
              <a:t>cywilna, obronność i </a:t>
            </a:r>
            <a:r>
              <a:rPr lang="pl-PL" sz="2800" b="1" u="sng" dirty="0">
                <a:solidFill>
                  <a:schemeClr val="tx1"/>
                </a:solidFill>
              </a:rPr>
              <a:t>zarządzanie kryzysowe</a:t>
            </a:r>
            <a:r>
              <a:rPr lang="pl-PL" sz="2800" b="1" dirty="0"/>
              <a:t/>
            </a:r>
            <a:br>
              <a:rPr lang="pl-PL" sz="2800" b="1" dirty="0"/>
            </a:br>
            <a:r>
              <a:rPr lang="pl-PL" sz="2000" b="1" dirty="0"/>
              <a:t/>
            </a:r>
            <a:br>
              <a:rPr lang="pl-PL" sz="2000" b="1" dirty="0"/>
            </a:br>
            <a:r>
              <a:rPr lang="pl-PL" sz="2000" b="1" dirty="0" smtClean="0"/>
              <a:t/>
            </a:r>
            <a:br>
              <a:rPr lang="pl-PL" sz="2000" b="1" dirty="0" smtClean="0"/>
            </a:br>
            <a:r>
              <a:rPr lang="pl-PL" sz="2000" b="1" dirty="0" smtClean="0"/>
              <a:t>Ćwiczenie p/k </a:t>
            </a:r>
            <a:r>
              <a:rPr lang="pl-PL" sz="2000" b="1" dirty="0"/>
              <a:t>KRYZYS – 18 w dniach </a:t>
            </a:r>
            <a:r>
              <a:rPr lang="pl-PL" sz="2000" b="1" dirty="0" smtClean="0"/>
              <a:t>5 -</a:t>
            </a:r>
            <a:r>
              <a:rPr lang="pl-PL" sz="2000" b="1" dirty="0"/>
              <a:t>7 czerwca 2018 r. </a:t>
            </a:r>
            <a:r>
              <a:rPr lang="pl-PL" sz="2000" b="1" dirty="0" smtClean="0"/>
              <a:t/>
            </a:r>
            <a:br>
              <a:rPr lang="pl-PL" sz="2000" b="1" dirty="0" smtClean="0"/>
            </a:br>
            <a:r>
              <a:rPr lang="pl-PL" sz="2000" dirty="0" smtClean="0"/>
              <a:t>Działanie zgodnie </a:t>
            </a:r>
            <a:r>
              <a:rPr lang="pl-PL" sz="2000" dirty="0"/>
              <a:t>z Planem </a:t>
            </a:r>
            <a:r>
              <a:rPr lang="pl-PL" sz="2000" dirty="0" smtClean="0"/>
              <a:t>Zarządzania Kryzysowego Gminy Nieporęt - użycie </a:t>
            </a:r>
            <a:r>
              <a:rPr lang="pl-PL" sz="2000" dirty="0"/>
              <a:t>sił i </a:t>
            </a:r>
            <a:r>
              <a:rPr lang="pl-PL" sz="2000" dirty="0" smtClean="0"/>
              <a:t>środków </a:t>
            </a:r>
            <a:br>
              <a:rPr lang="pl-PL" sz="2000" dirty="0" smtClean="0"/>
            </a:br>
            <a:r>
              <a:rPr lang="pl-PL" sz="2000" dirty="0" smtClean="0"/>
              <a:t>w sytuacjach kryzysowych.</a:t>
            </a:r>
            <a:endParaRPr lang="pl-PL" sz="20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/>
          </a:p>
        </p:txBody>
      </p:sp>
      <p:pic>
        <p:nvPicPr>
          <p:cNvPr id="3074" name="Picture 2" descr="C:\Users\t.biernat\Documents\Thade\2018 TAD od 2017\5561 B10 Organizow Systemu kier obronn\2018 0614 dom Kryzys 9BWD\34555618_970200903146657_206015193478175129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54" y="2381956"/>
            <a:ext cx="4911970" cy="350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t.biernat\Documents\Thade\2018 TAD od 2017\Zdjęcia\2018 KRYZYS\P11505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2439052"/>
            <a:ext cx="5080000" cy="344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74" y="174626"/>
            <a:ext cx="1067087" cy="137985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580874" y="6118524"/>
            <a:ext cx="5568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Rozwinięte Gminne Centrum Zarzadzania Kryzysowego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7099495" y="6119446"/>
            <a:ext cx="36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Rejon zbiórki sił ratowniczych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84686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44880"/>
          </a:xfrm>
        </p:spPr>
        <p:txBody>
          <a:bodyPr/>
          <a:lstStyle/>
          <a:p>
            <a:r>
              <a:rPr lang="pl-PL" sz="2800" b="1" dirty="0" smtClean="0">
                <a:solidFill>
                  <a:srgbClr val="000000"/>
                </a:solidFill>
              </a:rPr>
              <a:t/>
            </a:r>
            <a:br>
              <a:rPr lang="pl-PL" sz="2800" b="1" dirty="0" smtClean="0">
                <a:solidFill>
                  <a:srgbClr val="000000"/>
                </a:solidFill>
              </a:rPr>
            </a:br>
            <a:r>
              <a:rPr lang="pl-PL" sz="2800" b="1" dirty="0" smtClean="0">
                <a:solidFill>
                  <a:srgbClr val="000000"/>
                </a:solidFill>
              </a:rPr>
              <a:t>Ćwiczenie p/k </a:t>
            </a:r>
            <a:r>
              <a:rPr lang="pl-PL" sz="2800" b="1" dirty="0">
                <a:solidFill>
                  <a:srgbClr val="000000"/>
                </a:solidFill>
              </a:rPr>
              <a:t>KRYZYS – 18</a:t>
            </a:r>
            <a:br>
              <a:rPr lang="pl-PL" sz="2800" b="1" dirty="0">
                <a:solidFill>
                  <a:srgbClr val="000000"/>
                </a:solidFill>
              </a:rPr>
            </a:br>
            <a:r>
              <a:rPr lang="pl-PL" sz="2800" b="1" dirty="0">
                <a:solidFill>
                  <a:srgbClr val="000000"/>
                </a:solidFill>
              </a:rPr>
              <a:t>w dniach 5-7 czerwca 2018 </a:t>
            </a:r>
            <a:r>
              <a:rPr lang="pl-PL" sz="2800" b="1" dirty="0" smtClean="0">
                <a:solidFill>
                  <a:srgbClr val="000000"/>
                </a:solidFill>
              </a:rPr>
              <a:t>r.</a:t>
            </a:r>
            <a:r>
              <a:rPr lang="pl-PL" sz="2800" b="1" dirty="0">
                <a:solidFill>
                  <a:srgbClr val="000000"/>
                </a:solidFill>
              </a:rPr>
              <a:t/>
            </a:r>
            <a:br>
              <a:rPr lang="pl-PL" sz="2800" b="1" dirty="0">
                <a:solidFill>
                  <a:srgbClr val="000000"/>
                </a:solidFill>
              </a:rPr>
            </a:br>
            <a:endParaRPr lang="pl-PL" dirty="0"/>
          </a:p>
        </p:txBody>
      </p:sp>
      <p:pic>
        <p:nvPicPr>
          <p:cNvPr id="4098" name="Picture 2" descr="C:\Users\t.biernat\Documents\Thade\2018 TAD od 2017\Zdjęcia\2018 KRYZYS\P11504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45267"/>
            <a:ext cx="4838700" cy="344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1" y="2330211"/>
            <a:ext cx="4851399" cy="3460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406400" y="5934670"/>
            <a:ext cx="574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Prowadzenie działań ratowniczych na obszarze wodnym Jeziora Zegrzyńskiego – płonie statek żeglugi śródlądowej.  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477000" y="5796170"/>
            <a:ext cx="4762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Udzielanie pomocy medycznej ofiarom wypadku – pomocy udziela personel medyczny Centrum Medycznego Nieporęt Sp. z o. o.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89191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62100" y="487219"/>
            <a:ext cx="10363200" cy="892462"/>
          </a:xfrm>
        </p:spPr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1137138"/>
            <a:ext cx="4055614" cy="544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1220249"/>
            <a:ext cx="3805115" cy="227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098" y="3920795"/>
            <a:ext cx="3820063" cy="2229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6392202" y="6211669"/>
            <a:ext cx="4185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Stanisławów Pierwszy – rozlewiska przy </a:t>
            </a:r>
            <a:br>
              <a:rPr lang="pl-PL" dirty="0" smtClean="0"/>
            </a:br>
            <a:r>
              <a:rPr lang="pl-PL" dirty="0" smtClean="0"/>
              <a:t>ul. </a:t>
            </a:r>
            <a:r>
              <a:rPr lang="pl-PL" dirty="0" err="1" smtClean="0"/>
              <a:t>Strużańskiej</a:t>
            </a:r>
            <a:endParaRPr lang="pl-PL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sp>
        <p:nvSpPr>
          <p:cNvPr id="12" name="Tytuł 1"/>
          <p:cNvSpPr txBox="1">
            <a:spLocks/>
          </p:cNvSpPr>
          <p:nvPr/>
        </p:nvSpPr>
        <p:spPr bwMode="auto">
          <a:xfrm>
            <a:off x="914400" y="29305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l-PL" sz="2800" b="1" dirty="0" smtClean="0">
                <a:solidFill>
                  <a:schemeClr val="tx1"/>
                </a:solidFill>
              </a:rPr>
              <a:t>Podtopienia - styczeń 2018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6096000" y="3534227"/>
            <a:ext cx="481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Stanisławów Pierwszy – </a:t>
            </a:r>
            <a:r>
              <a:rPr lang="pl-PL" dirty="0" err="1" smtClean="0"/>
              <a:t>Bericap</a:t>
            </a:r>
            <a:r>
              <a:rPr lang="pl-PL" dirty="0" smtClean="0"/>
              <a:t> Polska Sp. z o.o.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50688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0954" y="375139"/>
            <a:ext cx="10363200" cy="738554"/>
          </a:xfrm>
        </p:spPr>
        <p:txBody>
          <a:bodyPr/>
          <a:lstStyle/>
          <a:p>
            <a:r>
              <a:rPr lang="pl-PL" sz="2800" b="1" dirty="0" smtClean="0"/>
              <a:t>Uwaga ASF – od listopada 2017 r. do odwołania</a:t>
            </a:r>
            <a:endParaRPr lang="pl-PL" sz="2800" b="1" dirty="0"/>
          </a:p>
        </p:txBody>
      </p:sp>
      <p:pic>
        <p:nvPicPr>
          <p:cNvPr id="4098" name="Picture 2" descr="C:\Users\t.biernat\Documents\Thade\2017 TAD od 2017\5535 A ZApobieganie  i reagow w syt kryzys\2017 list ASF\AS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806" y="1447799"/>
            <a:ext cx="5355102" cy="412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7" y="1554480"/>
            <a:ext cx="4015951" cy="521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5298827" y="5570023"/>
            <a:ext cx="5897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Zdarzenia epizootyczne ASF dodatni - w w/w okresie:</a:t>
            </a:r>
          </a:p>
          <a:p>
            <a:r>
              <a:rPr lang="pl-PL" b="1" dirty="0" smtClean="0"/>
              <a:t>Powiat legionowski – 	202 szt. </a:t>
            </a:r>
            <a:r>
              <a:rPr lang="pl-PL" b="1" dirty="0"/>
              <a:t>d</a:t>
            </a:r>
            <a:r>
              <a:rPr lang="pl-PL" b="1" dirty="0" smtClean="0"/>
              <a:t>zików</a:t>
            </a:r>
          </a:p>
          <a:p>
            <a:r>
              <a:rPr lang="pl-PL" b="1" dirty="0" smtClean="0"/>
              <a:t>Powiat nowodworski –	  89 szt. dzików</a:t>
            </a:r>
          </a:p>
          <a:p>
            <a:r>
              <a:rPr lang="pl-PL" b="1" dirty="0" smtClean="0"/>
              <a:t>		Razem 	291 szt.</a:t>
            </a:r>
          </a:p>
        </p:txBody>
      </p:sp>
    </p:spTree>
    <p:extLst>
      <p:ext uri="{BB962C8B-B14F-4D97-AF65-F5344CB8AC3E}">
        <p14:creationId xmlns:p14="http://schemas.microsoft.com/office/powerpoint/2010/main" val="1527172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wolny kształt 1"/>
          <p:cNvSpPr/>
          <p:nvPr/>
        </p:nvSpPr>
        <p:spPr>
          <a:xfrm>
            <a:off x="527685" y="274680"/>
            <a:ext cx="10972800" cy="86245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800" b="1" i="0" u="none" strike="noStrike" baseline="0" dirty="0">
                <a:ln>
                  <a:noFill/>
                </a:ln>
                <a:solidFill>
                  <a:srgbClr val="0000CC"/>
                </a:solidFill>
                <a:latin typeface="Arial Black" pitchFamily="34"/>
                <a:ea typeface="Arial Unicode MS" pitchFamily="34"/>
                <a:cs typeface="Arial Unicode MS" pitchFamily="34"/>
              </a:rPr>
              <a:t>BEZPIECZEŃSTWO PUBLICZNE</a:t>
            </a:r>
          </a:p>
        </p:txBody>
      </p:sp>
      <p:sp>
        <p:nvSpPr>
          <p:cNvPr id="3" name="Dowolny kształt 2"/>
          <p:cNvSpPr/>
          <p:nvPr/>
        </p:nvSpPr>
        <p:spPr>
          <a:xfrm>
            <a:off x="589027" y="1390949"/>
            <a:ext cx="11136923" cy="242407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342900" lvl="0" indent="-342900" algn="just">
              <a:buFont typeface="Arial" pitchFamily="34" charset="0"/>
              <a:buChar char="•"/>
            </a:pPr>
            <a:r>
              <a:rPr lang="pl-PL" sz="2000" dirty="0"/>
              <a:t>Monitoring wizyjny obejmuje system telewizji dozorowej oparty na 11 kamerach. Wartość bieżąca monitoringu wizyjnego to 272194,13 zł. Użyczona przez gminę część  monitoringu tzw. Stanowisko Kierowania znajduje się w Komisariacie Policji w Nieporęcie. System charakteryzuje się możliwością rozbudowy.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pl-PL" sz="2000" dirty="0"/>
              <a:t>Gmina sfinansowała realizację </a:t>
            </a:r>
            <a:r>
              <a:rPr lang="pl-PL" sz="2000" dirty="0" smtClean="0"/>
              <a:t>służb </a:t>
            </a:r>
            <a:r>
              <a:rPr lang="pl-PL" sz="2000" dirty="0"/>
              <a:t>ponadnormatywnych przez funkcjonariuszy Komisariatu Policji w Nieporęcie. Koszt służb ponadnormatywnych </a:t>
            </a:r>
            <a:r>
              <a:rPr lang="pl-PL" sz="2000" dirty="0" smtClean="0"/>
              <a:t>policji wyniósł – </a:t>
            </a:r>
            <a:r>
              <a:rPr lang="pl-PL" sz="2000" dirty="0"/>
              <a:t>24.000,00 zł. Wystawiono 75 patroli </a:t>
            </a:r>
            <a:r>
              <a:rPr lang="pl-PL" sz="2000" dirty="0" smtClean="0"/>
              <a:t>w tym patrole mieszane ze strażą gminną skutkujących </a:t>
            </a:r>
            <a:r>
              <a:rPr lang="pl-PL" sz="2000" dirty="0"/>
              <a:t>m/in. zatrzymaniem 9 </a:t>
            </a:r>
            <a:r>
              <a:rPr lang="pl-PL" sz="2000" dirty="0" smtClean="0"/>
              <a:t>przestępców i </a:t>
            </a:r>
            <a:r>
              <a:rPr lang="pl-PL" sz="2000" dirty="0"/>
              <a:t>wylegitymowaniem 473 </a:t>
            </a:r>
            <a:r>
              <a:rPr lang="pl-PL" sz="2000" dirty="0" smtClean="0"/>
              <a:t>osób.</a:t>
            </a:r>
            <a:endParaRPr lang="pl-PL" sz="2000" dirty="0"/>
          </a:p>
          <a:p>
            <a:pPr algn="just"/>
            <a:endParaRPr lang="pl-PL" sz="2000" dirty="0" smtClean="0">
              <a:latin typeface="+mj-lt"/>
            </a:endParaRPr>
          </a:p>
          <a:p>
            <a:endParaRPr lang="pl-PL" dirty="0"/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tabLst>
                <a:tab pos="428400" algn="l"/>
                <a:tab pos="877679" algn="l"/>
                <a:tab pos="1326960" algn="l"/>
                <a:tab pos="1776240" algn="l"/>
                <a:tab pos="2225520" algn="l"/>
                <a:tab pos="2674800" algn="l"/>
                <a:tab pos="3124079" algn="l"/>
                <a:tab pos="3573360" algn="l"/>
                <a:tab pos="4022640" algn="l"/>
                <a:tab pos="4471920" algn="l"/>
                <a:tab pos="4921200" algn="l"/>
                <a:tab pos="5389560" algn="l"/>
                <a:tab pos="5819760" algn="l"/>
                <a:tab pos="6268680" algn="l"/>
                <a:tab pos="6717960" algn="l"/>
                <a:tab pos="7167240" algn="l"/>
                <a:tab pos="7616520" algn="l"/>
                <a:tab pos="8065799" algn="l"/>
                <a:tab pos="8515080" algn="l"/>
                <a:tab pos="8964360" algn="l"/>
                <a:tab pos="8966160" algn="l"/>
                <a:tab pos="9415440" algn="l"/>
                <a:tab pos="9864720" algn="l"/>
                <a:tab pos="10321920" algn="l"/>
                <a:tab pos="10779119" algn="l"/>
                <a:tab pos="10780560" algn="l"/>
                <a:tab pos="10782000" algn="l"/>
              </a:tabLst>
            </a:pPr>
            <a:endParaRPr lang="pl-PL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" pitchFamily="18"/>
              <a:ea typeface="Arial" pitchFamily="34"/>
              <a:cs typeface="Arial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34"/>
                <a:cs typeface="Arial" pitchFamily="34"/>
              </a:rPr>
              <a:t> </a:t>
            </a:r>
          </a:p>
        </p:txBody>
      </p:sp>
      <p:sp>
        <p:nvSpPr>
          <p:cNvPr id="5" name="Dowolny kształt 4"/>
          <p:cNvSpPr/>
          <p:nvPr/>
        </p:nvSpPr>
        <p:spPr>
          <a:xfrm>
            <a:off x="7033650" y="6205047"/>
            <a:ext cx="3120000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Wspólny patrol </a:t>
            </a:r>
            <a:r>
              <a:rPr lang="pl-PL" sz="18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policji i straży gminnej.</a:t>
            </a:r>
          </a:p>
        </p:txBody>
      </p:sp>
      <p:pic>
        <p:nvPicPr>
          <p:cNvPr id="4098" name="Picture 2" descr="C:\Users\t.biernat\Desktop\2019 Policja zdj\IMG_38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134" y="3865852"/>
            <a:ext cx="3623479" cy="237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t.biernat\Desktop\2019 Policja zdj\IMG_38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35" y="3843776"/>
            <a:ext cx="3514933" cy="239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wolny kształt 10"/>
          <p:cNvSpPr/>
          <p:nvPr/>
        </p:nvSpPr>
        <p:spPr>
          <a:xfrm>
            <a:off x="1049867" y="6222079"/>
            <a:ext cx="4301065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Stanowisko Kierowania   monitoringu wizyjnego</a:t>
            </a: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 Unicode MS" pitchFamily="34"/>
                <a:cs typeface="Arial Unicode MS" pitchFamily="34"/>
              </a:rPr>
              <a:t>.</a:t>
            </a:r>
            <a:endParaRPr lang="pl-PL" sz="1800" b="0" i="0" u="none" strike="noStrike" baseline="0" dirty="0">
              <a:ln>
                <a:noFill/>
              </a:ln>
              <a:solidFill>
                <a:srgbClr val="000000"/>
              </a:solidFill>
              <a:latin typeface="Arial" pitchFamily="18"/>
              <a:ea typeface="Arial Unicode MS" pitchFamily="34"/>
              <a:cs typeface="Arial Unicode MS" pitchFamily="34"/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914400" y="268941"/>
            <a:ext cx="10363200" cy="1062318"/>
          </a:xfrm>
        </p:spPr>
        <p:txBody>
          <a:bodyPr/>
          <a:lstStyle/>
          <a:p>
            <a:r>
              <a:rPr lang="pl-PL" sz="2800" b="1" dirty="0" smtClean="0"/>
              <a:t>Przykładowe koszty </a:t>
            </a:r>
            <a:r>
              <a:rPr lang="pl-PL" sz="2800" b="1" dirty="0"/>
              <a:t>finansowe poniesione przez Gminę </a:t>
            </a:r>
            <a:r>
              <a:rPr lang="pl-PL" sz="2800" b="1" dirty="0" smtClean="0"/>
              <a:t>e </a:t>
            </a:r>
            <a:r>
              <a:rPr lang="pl-PL" sz="2800" b="1" dirty="0"/>
              <a:t/>
            </a:r>
            <a:br>
              <a:rPr lang="pl-PL" sz="2800" b="1" dirty="0"/>
            </a:br>
            <a:r>
              <a:rPr lang="pl-PL" sz="2800" b="1" dirty="0" smtClean="0"/>
              <a:t>w zakresie dot.  bezpieczeństwa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19311"/>
              </p:ext>
            </p:extLst>
          </p:nvPr>
        </p:nvGraphicFramePr>
        <p:xfrm>
          <a:off x="1345570" y="1554480"/>
          <a:ext cx="9187393" cy="4871730"/>
        </p:xfrm>
        <a:graphic>
          <a:graphicData uri="http://schemas.openxmlformats.org/drawingml/2006/table">
            <a:tbl>
              <a:tblPr firstRow="1" firstCol="1" bandRow="1"/>
              <a:tblGrid>
                <a:gridCol w="436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269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10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31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2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Lp.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Rodzaj przedsięwzięcia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Udział 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własny </a:t>
                      </a: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Gminy /zł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./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Koszt </a:t>
                      </a: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całkowity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/zł./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88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Systemy wczesnego ostrzegania przed zjawiskami katastrofalnymi – 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4xEWSA600W dla gm. Nieporęt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12 042,57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60 212,87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013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Sprzęt </a:t>
                      </a:r>
                      <a:r>
                        <a:rPr lang="pl-PL" sz="16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p/</a:t>
                      </a:r>
                      <a:r>
                        <a:rPr lang="pl-PL" sz="1600" dirty="0" err="1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poż</a:t>
                      </a:r>
                      <a:r>
                        <a:rPr lang="pl-PL" sz="1600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l-PL" sz="16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dla OSP gm. Nieporęt, 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effectLst/>
                          <a:latin typeface="+mj-lt"/>
                          <a:ea typeface="Calibri"/>
                          <a:cs typeface="Times New Roman"/>
                        </a:rPr>
                        <a:t>51,00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5 100,00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20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Zakup samochodu oznakowanego Hyundai i20 - dla KP w Nieporęcie</a:t>
                      </a:r>
                      <a:endParaRPr lang="pl-PL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25 000,00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56 998,20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525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4.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Mobilny Symulator Zagrożeń Pożarowych - dla KP PSP Legionowo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25 000,00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50 000,00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299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Zakup samochodu specjalnego Renault MD3B - dla OSP Wólka Radzymińska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204 100,00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824 100,00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649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6.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Karosaż samochodu </a:t>
                      </a: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STAR 266P 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dla OSP Nieporęt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209 100,00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209 100,00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649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7.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effectLst/>
                          <a:latin typeface="+mj-lt"/>
                          <a:ea typeface="Calibri"/>
                          <a:cs typeface="Times New Roman"/>
                        </a:rPr>
                        <a:t>Sprzęt ratowniczy - dla KP PSP Legionowo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525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8.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effectLst/>
                          <a:latin typeface="+mj-lt"/>
                          <a:ea typeface="Calibri"/>
                          <a:cs typeface="Times New Roman"/>
                        </a:rPr>
                        <a:t>Pełnienie służb ponadnormatywnych - dla KP w Nieporęcie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24 000,00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24 000,00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525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9.</a:t>
                      </a: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Ekwiwalent pieniężny - dla członków OSP gm. Nieporęt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21 019,16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21 019,16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85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Razem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525 312,73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1 255 530,23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30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Kwota dofinansowań</a:t>
                      </a:r>
                      <a:r>
                        <a:rPr lang="pl-PL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(koszt całkowity – udział własny )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730 217,50</a:t>
                      </a:r>
                      <a:endParaRPr lang="pl-PL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8602" marR="48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905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30147" y="219920"/>
            <a:ext cx="10363200" cy="942372"/>
          </a:xfrm>
        </p:spPr>
        <p:txBody>
          <a:bodyPr/>
          <a:lstStyle/>
          <a:p>
            <a:r>
              <a:rPr lang="pl-PL" sz="2800" b="1" dirty="0" smtClean="0"/>
              <a:t>Służą poprawie bezpieczeństwa</a:t>
            </a:r>
            <a:endParaRPr lang="pl-PL" sz="2800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059" y="4171421"/>
            <a:ext cx="3301591" cy="2060683"/>
          </a:xfrm>
          <a:prstGeom prst="rect">
            <a:avLst/>
          </a:prstGeom>
        </p:spPr>
      </p:pic>
      <p:sp>
        <p:nvSpPr>
          <p:cNvPr id="5" name="Dowolny kształt 4"/>
          <p:cNvSpPr/>
          <p:nvPr/>
        </p:nvSpPr>
        <p:spPr>
          <a:xfrm>
            <a:off x="6439279" y="6209488"/>
            <a:ext cx="3896604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Nowy samochód Hyundai i20 dla Policji w Nieporęcie</a:t>
            </a:r>
            <a:endParaRPr lang="pl-PL" sz="1800" b="0" i="0" u="none" strike="noStrike" baseline="0" dirty="0">
              <a:ln>
                <a:noFill/>
              </a:ln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</p:txBody>
      </p:sp>
      <p:pic>
        <p:nvPicPr>
          <p:cNvPr id="1027" name="Picture 3" descr="C:\Users\t.biernat\Desktop\2019 OSP fotki\Renault\kop 20190228_1206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36" y="1232520"/>
            <a:ext cx="3398568" cy="221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owolny kształt 7"/>
          <p:cNvSpPr/>
          <p:nvPr/>
        </p:nvSpPr>
        <p:spPr>
          <a:xfrm>
            <a:off x="1311363" y="3450600"/>
            <a:ext cx="4321113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Nowy samochód Renault MD3B dla OSP Wólka Radzymińska</a:t>
            </a:r>
            <a:endParaRPr lang="pl-PL" sz="1800" b="0" i="0" u="none" strike="noStrike" baseline="0" dirty="0">
              <a:ln>
                <a:noFill/>
              </a:ln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</p:txBody>
      </p:sp>
      <p:pic>
        <p:nvPicPr>
          <p:cNvPr id="1028" name="Picture 4" descr="C:\Users\t.biernat\Desktop\2019 OSP fotki\Karosaz\kop 20181006_151810_Burst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059" y="1209896"/>
            <a:ext cx="3287210" cy="224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t.biernat\Documents\Thade\2019 TAD od 2017\Zdjęcia\2017 nowe syreny pulpit SWO\kop 20170928_1357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37" y="4099112"/>
            <a:ext cx="3485712" cy="213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wolny kształt 10"/>
          <p:cNvSpPr/>
          <p:nvPr/>
        </p:nvSpPr>
        <p:spPr>
          <a:xfrm>
            <a:off x="1419453" y="6209488"/>
            <a:ext cx="4321113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SWO ludności, Syreny EWSA600W - KRW Nieporęt-Pilawa</a:t>
            </a:r>
            <a:endParaRPr lang="pl-PL" sz="1800" b="0" i="0" u="none" strike="noStrike" baseline="0" dirty="0">
              <a:ln>
                <a:noFill/>
              </a:ln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</p:txBody>
      </p:sp>
      <p:sp>
        <p:nvSpPr>
          <p:cNvPr id="12" name="Dowolny kształt 11"/>
          <p:cNvSpPr/>
          <p:nvPr/>
        </p:nvSpPr>
        <p:spPr>
          <a:xfrm>
            <a:off x="6335107" y="3475643"/>
            <a:ext cx="4321113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18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STAR 266P po karosażu OSP Nieporęt</a:t>
            </a:r>
            <a:endParaRPr lang="pl-PL" sz="1800" b="0" i="0" u="none" strike="noStrike" baseline="0" dirty="0">
              <a:ln>
                <a:noFill/>
              </a:ln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5675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b="1" dirty="0" smtClean="0"/>
              <a:t>Rodzaje alarmów, sygnały alarmowe</a:t>
            </a:r>
            <a:br>
              <a:rPr lang="pl-PL" sz="2800" b="1" dirty="0" smtClean="0"/>
            </a:br>
            <a:r>
              <a:rPr lang="pl-PL" sz="2800" b="1" dirty="0" smtClean="0"/>
              <a:t>przeczytaj i zapamiętaj dla własnego bezpieczeństwa</a:t>
            </a:r>
            <a:endParaRPr lang="pl-PL" sz="2800" b="1" dirty="0"/>
          </a:p>
        </p:txBody>
      </p:sp>
      <p:pic>
        <p:nvPicPr>
          <p:cNvPr id="4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4643" y="1989454"/>
            <a:ext cx="9860273" cy="4533900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765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ytuł 1"/>
          <p:cNvSpPr>
            <a:spLocks noGrp="1"/>
          </p:cNvSpPr>
          <p:nvPr>
            <p:ph type="title"/>
          </p:nvPr>
        </p:nvSpPr>
        <p:spPr>
          <a:xfrm>
            <a:off x="2054947" y="529431"/>
            <a:ext cx="7772400" cy="808038"/>
          </a:xfrm>
        </p:spPr>
        <p:txBody>
          <a:bodyPr/>
          <a:lstStyle/>
          <a:p>
            <a:r>
              <a:rPr lang="pl-PL" altLang="pl-PL" sz="2800" b="1" dirty="0">
                <a:cs typeface="Times New Roman" panose="02020603050405020304" pitchFamily="18" charset="0"/>
              </a:rPr>
              <a:t>K</a:t>
            </a:r>
            <a:r>
              <a:rPr lang="pl-PL" altLang="pl-PL" sz="2800" b="1" dirty="0" smtClean="0">
                <a:cs typeface="Times New Roman" panose="02020603050405020304" pitchFamily="18" charset="0"/>
              </a:rPr>
              <a:t>omunikaty  ostrzegawcze</a:t>
            </a:r>
            <a:endParaRPr lang="pl-PL" altLang="pl-PL" sz="2800" dirty="0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1053753"/>
              </p:ext>
            </p:extLst>
          </p:nvPr>
        </p:nvGraphicFramePr>
        <p:xfrm>
          <a:off x="1159330" y="1698171"/>
          <a:ext cx="9993086" cy="50871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00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17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3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049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83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648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838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Lp.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Rodzaj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komunikatu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Sposób ogłoszenia komunikatu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Sposób odwołania komunikatu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020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Akustyczny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system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alarmowy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Środki masowego przekazu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Akustyczny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system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alarmowy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Środki masowego przekazu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44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Uprzedzenie o zagrożeniu skażeniami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Powtarzana trzykrotnie zapowiedź słowna: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Uwaga! Uwaga! Osoby znajdujące się na terenie…….około godz.….min….. może nastąpić skażenie…(podać rodzaj skażenia) w kierunku…(podać kierunek)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Powtarzana trzykrotnie zapowiedź  słowna: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Uwaga! Uwaga! Odwołuję uprzedzenie o zagrożeniu……... ( podać rodzaj skażenia ) dla….   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45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Uprzedzenie o zagrożeniu zakażeniami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Formę i treść komunikatu o zagrożeniu zakażeniami ustalą organy Państwowej Inspekcji Sanitarnej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Powtarzana trzykrotnie zapowiedź  słowna: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Uwaga! Uwaga! Odwołuję uprzedzenie o zagrożeniu…. (podać rodzaj zakażenia ) 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dla</a:t>
                      </a: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…  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9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Uprzedzenie o klęskach </a:t>
                      </a:r>
                      <a:r>
                        <a:rPr lang="pl-PL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żywiołowych i </a:t>
                      </a: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zagrożeniu środowiska</a:t>
                      </a: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Powtarzana trzykrotnie zapowiedź słowna: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Informacja o zagrożeniu i sposobie postępowania mieszkańców …….(podać rodzaj zagrożenia, spodziewany czas wystąpienia i wytyczne dla mieszkańców</a:t>
                      </a:r>
                      <a:r>
                        <a:rPr lang="pl-PL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5625" marR="35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Powtarzana trzykrotnie zapowiedź  słowna: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Uwaga! Uwaga! Odwołuję uprzedzenie o zagrożeniu……. (podać rodzaj klęski ) dla…….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625" marR="35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85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030453" y="557717"/>
            <a:ext cx="7821387" cy="613672"/>
          </a:xfrm>
        </p:spPr>
        <p:txBody>
          <a:bodyPr/>
          <a:lstStyle/>
          <a:p>
            <a:r>
              <a:rPr lang="pl-PL" sz="2800" b="1" dirty="0" smtClean="0"/>
              <a:t>Bezpieczeństwo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43724" y="1554479"/>
            <a:ext cx="10579261" cy="4868899"/>
          </a:xfrm>
        </p:spPr>
        <p:txBody>
          <a:bodyPr/>
          <a:lstStyle/>
          <a:p>
            <a:pPr algn="just"/>
            <a:r>
              <a:rPr lang="pl-PL" sz="2000" b="1" dirty="0" smtClean="0"/>
              <a:t>Bezpieczeństwo </a:t>
            </a:r>
            <a:r>
              <a:rPr lang="pl-PL" sz="2000" b="1" dirty="0"/>
              <a:t>narodowe</a:t>
            </a:r>
            <a:r>
              <a:rPr lang="pl-PL" sz="2000" dirty="0"/>
              <a:t> – stan uzyskany w rezultacie odpowiednio zorganizowanej obrony i ochrony przed wszelkimi zagrożeniami militarnymi i niemilitarnymi, tak zewnętrznymi jak i wewnętrznymi, przy użyciu sił i środków pochodzących z różnych dziedzin działalności państwa tj. stan dający poczucie pewności i gwarancje jego zachowania oraz szansę na </a:t>
            </a:r>
            <a:r>
              <a:rPr lang="pl-PL" sz="2000" dirty="0" smtClean="0"/>
              <a:t>doskonalenie.</a:t>
            </a:r>
          </a:p>
          <a:p>
            <a:pPr algn="just"/>
            <a:r>
              <a:rPr lang="pl-PL" sz="2000" dirty="0" smtClean="0"/>
              <a:t>Zadania: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realizacja zadań w zakresie bezpieczeństwa </a:t>
            </a:r>
            <a:r>
              <a:rPr lang="pl-PL" dirty="0" smtClean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w tym m/in: współdziałanie z Policją, Strażą Gminną, Państwową Strażą Pożarną, WOPR, Siłami Zbrojnymi RP i innymi podmiotami;  </a:t>
            </a:r>
            <a:endParaRPr lang="pl-PL" dirty="0"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realizacja zadań w zakresie przepisów o ochronie przeciwpożarowej w tym zapewnienie realizacji zadań dot. funkcjonowania jednostek OSP;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realizacja zadań w zakresie zarządzania kryzysowego;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realizacja zadań w zakresie obrony cywilnej;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realizacja zadań w zakresie spraw </a:t>
            </a:r>
            <a:r>
              <a:rPr lang="pl-PL" dirty="0" smtClean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obronnych;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dirty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r</a:t>
            </a:r>
            <a:r>
              <a:rPr lang="pl-PL" dirty="0" smtClean="0">
                <a:solidFill>
                  <a:srgbClr val="000000"/>
                </a:solidFill>
                <a:ea typeface="Arial Unicode MS" pitchFamily="34"/>
                <a:cs typeface="Arial Unicode MS" pitchFamily="34"/>
              </a:rPr>
              <a:t>ealizacja zadań w zakresie zgromadzeń i imprez masowych.</a:t>
            </a:r>
          </a:p>
          <a:p>
            <a:pPr marL="914400" lvl="1" indent="-457200" algn="just">
              <a:spcBef>
                <a:spcPts val="697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pl-PL" dirty="0">
              <a:solidFill>
                <a:srgbClr val="000000"/>
              </a:solidFill>
              <a:ea typeface="Arial Unicode MS" pitchFamily="34"/>
              <a:cs typeface="Arial Unicode MS" pitchFamily="34"/>
            </a:endParaRPr>
          </a:p>
          <a:p>
            <a:pPr algn="just"/>
            <a:endParaRPr lang="pl-PL" sz="2000" b="1" dirty="0"/>
          </a:p>
          <a:p>
            <a:pPr algn="just"/>
            <a:endParaRPr lang="pl-PL" sz="2000" b="1" dirty="0"/>
          </a:p>
          <a:p>
            <a:pPr algn="just"/>
            <a:endParaRPr lang="pl-PL" sz="1800" b="1" i="1" dirty="0" smtClean="0"/>
          </a:p>
          <a:p>
            <a:pPr algn="just"/>
            <a:endParaRPr lang="pl-PL" sz="2000" dirty="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81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33431" y="312420"/>
            <a:ext cx="10192870" cy="655284"/>
          </a:xfrm>
        </p:spPr>
        <p:txBody>
          <a:bodyPr/>
          <a:lstStyle/>
          <a:p>
            <a:r>
              <a:rPr lang="pl-PL" sz="2800" b="1" dirty="0" smtClean="0"/>
              <a:t>Zarządzanie kryzysowe</a:t>
            </a:r>
            <a:endParaRPr lang="pl-PL" sz="2800" b="1" dirty="0"/>
          </a:p>
        </p:txBody>
      </p:sp>
      <p:pic>
        <p:nvPicPr>
          <p:cNvPr id="4" name="Picture 2" descr="http://www.pleszew.starostwo.gov.pl/images/39/schemat_zarzadzania_kryzy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511" y="1136412"/>
            <a:ext cx="8196649" cy="350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428978" y="4786251"/>
            <a:ext cx="11401777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pl-PL" b="1" i="1" dirty="0">
                <a:solidFill>
                  <a:srgbClr val="000000"/>
                </a:solidFill>
              </a:rPr>
              <a:t>Ustawa z dnia 26 kwietnia 2007 r. o zarządzaniu kryzysowym</a:t>
            </a:r>
          </a:p>
          <a:p>
            <a:pPr lvl="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pl-PL" sz="2000" dirty="0">
                <a:solidFill>
                  <a:srgbClr val="000000"/>
                </a:solidFill>
              </a:rPr>
              <a:t>Art. 2. </a:t>
            </a:r>
            <a:r>
              <a:rPr lang="pl-PL" sz="2000" b="1" dirty="0">
                <a:solidFill>
                  <a:srgbClr val="000000"/>
                </a:solidFill>
              </a:rPr>
              <a:t>Zarządzanie kryzysowe </a:t>
            </a:r>
            <a:r>
              <a:rPr lang="pl-PL" sz="2000" dirty="0">
                <a:solidFill>
                  <a:srgbClr val="000000"/>
                </a:solidFill>
              </a:rPr>
              <a:t>to działalność organów administracji publicznej będąca elementem kierowania bezpieczeństwem narodowym, która polega na </a:t>
            </a:r>
            <a:r>
              <a:rPr lang="pl-PL" sz="2000" u="sng" dirty="0">
                <a:solidFill>
                  <a:srgbClr val="000000"/>
                </a:solidFill>
              </a:rPr>
              <a:t>zapobieganiu</a:t>
            </a:r>
            <a:r>
              <a:rPr lang="pl-PL" sz="2000" dirty="0">
                <a:solidFill>
                  <a:srgbClr val="000000"/>
                </a:solidFill>
              </a:rPr>
              <a:t> sytuacjom kryzysowym, </a:t>
            </a:r>
            <a:r>
              <a:rPr lang="pl-PL" sz="2000" u="sng" dirty="0">
                <a:solidFill>
                  <a:srgbClr val="000000"/>
                </a:solidFill>
              </a:rPr>
              <a:t>przygotowaniu</a:t>
            </a:r>
            <a:r>
              <a:rPr lang="pl-PL" sz="2000" dirty="0">
                <a:solidFill>
                  <a:srgbClr val="000000"/>
                </a:solidFill>
              </a:rPr>
              <a:t> do przejmowania nad nimi kontroli w drodze zaplanowanych działań, </a:t>
            </a:r>
            <a:r>
              <a:rPr lang="pl-PL" sz="2000" u="sng" dirty="0">
                <a:solidFill>
                  <a:srgbClr val="000000"/>
                </a:solidFill>
              </a:rPr>
              <a:t>reagowaniu</a:t>
            </a:r>
            <a:r>
              <a:rPr lang="pl-PL" sz="2000" dirty="0">
                <a:solidFill>
                  <a:srgbClr val="000000"/>
                </a:solidFill>
              </a:rPr>
              <a:t> w przypadku wystąpienia sytuacji kryzysowych, </a:t>
            </a:r>
            <a:r>
              <a:rPr lang="pl-PL" sz="2000" u="sng" dirty="0">
                <a:solidFill>
                  <a:srgbClr val="000000"/>
                </a:solidFill>
              </a:rPr>
              <a:t>usuwaniu ich skutków</a:t>
            </a:r>
            <a:r>
              <a:rPr lang="pl-PL" sz="2000" dirty="0">
                <a:solidFill>
                  <a:srgbClr val="000000"/>
                </a:solidFill>
              </a:rPr>
              <a:t> oraz odtwarzaniu zasobów</a:t>
            </a:r>
            <a:br>
              <a:rPr lang="pl-PL" sz="2000" dirty="0">
                <a:solidFill>
                  <a:srgbClr val="000000"/>
                </a:solidFill>
              </a:rPr>
            </a:br>
            <a:r>
              <a:rPr lang="pl-PL" sz="2000" dirty="0">
                <a:solidFill>
                  <a:srgbClr val="000000"/>
                </a:solidFill>
              </a:rPr>
              <a:t> i infrastruktury krytycznej. </a:t>
            </a:r>
          </a:p>
        </p:txBody>
      </p:sp>
    </p:spTree>
    <p:extLst>
      <p:ext uri="{BB962C8B-B14F-4D97-AF65-F5344CB8AC3E}">
        <p14:creationId xmlns:p14="http://schemas.microsoft.com/office/powerpoint/2010/main" val="3071106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32510" y="34628"/>
            <a:ext cx="10363200" cy="621030"/>
          </a:xfrm>
        </p:spPr>
        <p:txBody>
          <a:bodyPr/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sz="2800" b="1" dirty="0" smtClean="0"/>
              <a:t>Jednostki ratowniczo-gaśnicze OSP.</a:t>
            </a:r>
            <a:br>
              <a:rPr lang="pl-PL" sz="2800" b="1" dirty="0" smtClean="0"/>
            </a:br>
            <a:endParaRPr lang="pl-PL" sz="2800" b="1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2"/>
          </p:nvPr>
        </p:nvSpPr>
        <p:spPr>
          <a:xfrm>
            <a:off x="6268614" y="1481181"/>
            <a:ext cx="4755580" cy="210697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/>
          <a:lstStyle/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OSP Gminy Nieporęt  posiadają  m/in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. </a:t>
            </a:r>
            <a:b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</a:b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6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samochodów 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ratowniczo - gaśniczych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/>
            </a:r>
            <a:b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</a:b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 i 2 samochody  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osobowo-terenowe w tym:</a:t>
            </a:r>
            <a:endParaRPr lang="pl-PL" sz="2000" b="1" i="0" u="none" strike="noStrike" baseline="0" dirty="0">
              <a:ln>
                <a:noFill/>
              </a:ln>
              <a:latin typeface="+mj-lt"/>
              <a:ea typeface="Arial Unicode MS" pitchFamily="34"/>
              <a:cs typeface="Arial Unicode MS" pitchFamily="34"/>
            </a:endParaRPr>
          </a:p>
          <a:p>
            <a:pPr marR="0" lvl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 OSP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Nieporęt  	       		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	-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3 sam.</a:t>
            </a:r>
          </a:p>
          <a:p>
            <a:pPr marR="0" lvl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 OSP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Kąty Węgierskie      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		-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3 sam.</a:t>
            </a:r>
          </a:p>
          <a:p>
            <a:pPr marR="0" lvl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 OSP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Wólka Radzymińska  </a:t>
            </a:r>
            <a:r>
              <a:rPr lang="pl-PL" sz="2000" b="1" i="0" u="none" strike="noStrike" baseline="0" dirty="0" smtClean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	- 2 </a:t>
            </a:r>
            <a:r>
              <a:rPr lang="pl-PL" sz="2000" b="1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sam</a:t>
            </a:r>
            <a:r>
              <a:rPr lang="pl-PL" sz="2000" b="0" i="0" u="none" strike="noStrike" baseline="0" dirty="0">
                <a:ln>
                  <a:noFill/>
                </a:ln>
                <a:latin typeface="+mj-lt"/>
                <a:ea typeface="Arial Unicode MS" pitchFamily="34"/>
                <a:cs typeface="Arial Unicode MS" pitchFamily="34"/>
              </a:rPr>
              <a:t>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pl-PL" sz="1800" b="0" i="0" u="none" strike="noStrike" baseline="0" dirty="0">
              <a:ln>
                <a:noFill/>
              </a:ln>
              <a:solidFill>
                <a:srgbClr val="CC3300"/>
              </a:solidFill>
              <a:latin typeface="Arial" pitchFamily="18"/>
              <a:ea typeface="Arial Unicode MS" pitchFamily="34"/>
              <a:cs typeface="Arial Unicode MS" pitchFamily="34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pic>
        <p:nvPicPr>
          <p:cNvPr id="4" name="Symbol zastępczy zawartości 3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993" y="933449"/>
            <a:ext cx="3855541" cy="2392399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1863523" y="6437497"/>
            <a:ext cx="37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OSP Wólka Radzymińska</a:t>
            </a:r>
            <a:endParaRPr lang="pl-PL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2367048" y="3304094"/>
            <a:ext cx="269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OSP Nieporęt</a:t>
            </a:r>
            <a:endParaRPr lang="pl-PL" b="1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6977511" y="6460789"/>
            <a:ext cx="361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OSP Kąty Węgierskie.</a:t>
            </a:r>
            <a:endParaRPr lang="pl-PL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853" y="3869849"/>
            <a:ext cx="3951332" cy="254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t.biernat\Desktop\OSP fotki\OSP karos Renau\Renault\image2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436" y="3869849"/>
            <a:ext cx="3961098" cy="259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97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3377" y="462987"/>
            <a:ext cx="10363200" cy="791901"/>
          </a:xfrm>
        </p:spPr>
        <p:txBody>
          <a:bodyPr/>
          <a:lstStyle/>
          <a:p>
            <a:r>
              <a:rPr lang="pl-PL" sz="2800" b="1" dirty="0" smtClean="0"/>
              <a:t>Jednostki OSP utrzymują stałą gotowość bojową</a:t>
            </a:r>
            <a:endParaRPr lang="pl-PL" sz="2800" b="1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810294"/>
              </p:ext>
            </p:extLst>
          </p:nvPr>
        </p:nvGraphicFramePr>
        <p:xfrm>
          <a:off x="887954" y="1203767"/>
          <a:ext cx="10045700" cy="2305812"/>
        </p:xfrm>
        <a:graphic>
          <a:graphicData uri="http://schemas.openxmlformats.org/drawingml/2006/table">
            <a:tbl>
              <a:tblPr/>
              <a:tblGrid>
                <a:gridCol w="520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15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87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595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51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90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Lp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.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Prezes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Udział w dział. </a:t>
                      </a:r>
                      <a:r>
                        <a:rPr lang="pl-PL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r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atownicz</a:t>
                      </a:r>
                      <a:r>
                        <a:rPr lang="pl-PL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o-gaśniczych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w 2018 r.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KSRG/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uwagi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K</a:t>
                      </a:r>
                      <a:r>
                        <a:rPr lang="pl-PL" sz="16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ąty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W</a:t>
                      </a: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ę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gierskie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Jarosław Pisarek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159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od 2006 r.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</a:t>
                      </a: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Nie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por</a:t>
                      </a: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ę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t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Łuczyk Dariusz 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120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od 2009 r.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3. 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Wólka Radzymińska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Tomasz </a:t>
                      </a:r>
                      <a:r>
                        <a:rPr lang="pl-PL" sz="1600" b="1" i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Sa</a:t>
                      </a:r>
                      <a:r>
                        <a:rPr lang="en-US" sz="1600" b="1" i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wczuk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64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Razem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343 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206 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działań </a:t>
                      </a:r>
                      <a:r>
                        <a:rPr lang="pl-PL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ratown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-gaśniczych w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2017 r.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054323"/>
              </p:ext>
            </p:extLst>
          </p:nvPr>
        </p:nvGraphicFramePr>
        <p:xfrm>
          <a:off x="876381" y="3430587"/>
          <a:ext cx="10045700" cy="3215751"/>
        </p:xfrm>
        <a:graphic>
          <a:graphicData uri="http://schemas.openxmlformats.org/drawingml/2006/table">
            <a:tbl>
              <a:tblPr/>
              <a:tblGrid>
                <a:gridCol w="520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646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56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797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3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Lp.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Marka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samochodu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strażack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.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Rok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prod.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Uwagi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1 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Nieporęt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MAN TGM 13.290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2015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zakup nowego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Nieporęt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STAR 266P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1989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karosaż 2018 r.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3.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Nieporęt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NISSAN Terrano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1996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4.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Kąty Węgierskie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MAN TGM 18.340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2014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zakup nowego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5.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Kąty Węgierskie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FORD TRANSIT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2004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6.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Kąty Węgierskie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MERCEDES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2012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zakup nowego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7.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Wólka Radzymińska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Renault </a:t>
                      </a:r>
                      <a:r>
                        <a:rPr lang="pl-PL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MD3B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2018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zakup nowego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8.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OSP Wólka Radzymińska</a:t>
                      </a: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DAF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1995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Lucida Sans Unicode"/>
                          <a:cs typeface="Tahoma"/>
                        </a:rPr>
                        <a:t> </a:t>
                      </a:r>
                      <a:endParaRPr lang="pl-PL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290" marR="34290" marT="34290" marB="342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36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40317" y="211016"/>
            <a:ext cx="10515600" cy="711444"/>
          </a:xfrm>
        </p:spPr>
        <p:txBody>
          <a:bodyPr/>
          <a:lstStyle/>
          <a:p>
            <a:r>
              <a:rPr lang="pl-PL" sz="2800" b="1" dirty="0" smtClean="0"/>
              <a:t>Akcje ratowniczo-gaśnicze OSP</a:t>
            </a:r>
            <a:endParaRPr lang="pl-PL" sz="2800" b="1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idx="1"/>
          </p:nvPr>
        </p:nvSpPr>
        <p:spPr>
          <a:xfrm>
            <a:off x="1626189" y="6377354"/>
            <a:ext cx="3604601" cy="339969"/>
          </a:xfrm>
        </p:spPr>
        <p:txBody>
          <a:bodyPr/>
          <a:lstStyle/>
          <a:p>
            <a:r>
              <a:rPr lang="pl-PL" sz="1800" b="0" dirty="0" smtClean="0"/>
              <a:t>Pożary lasów -Wólka Radzymińska</a:t>
            </a:r>
            <a:endParaRPr lang="pl-PL" sz="1800" b="0" dirty="0"/>
          </a:p>
        </p:txBody>
      </p:sp>
      <p:pic>
        <p:nvPicPr>
          <p:cNvPr id="9" name="Symbol zastępczy zawartości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349" y="4024442"/>
            <a:ext cx="3455987" cy="2372027"/>
          </a:xfrm>
        </p:spPr>
      </p:pic>
      <p:sp>
        <p:nvSpPr>
          <p:cNvPr id="7" name="Symbol zastępczy tekstu 6"/>
          <p:cNvSpPr>
            <a:spLocks noGrp="1"/>
          </p:cNvSpPr>
          <p:nvPr>
            <p:ph type="body" sz="quarter" idx="3"/>
          </p:nvPr>
        </p:nvSpPr>
        <p:spPr>
          <a:xfrm>
            <a:off x="6318642" y="6196132"/>
            <a:ext cx="4341642" cy="432690"/>
          </a:xfrm>
        </p:spPr>
        <p:txBody>
          <a:bodyPr/>
          <a:lstStyle/>
          <a:p>
            <a:r>
              <a:rPr lang="pl-PL" sz="1800" b="0" dirty="0" smtClean="0"/>
              <a:t>Zdarzenia drogowe – Stanisławów Pierwszy</a:t>
            </a:r>
            <a:endParaRPr lang="pl-PL" sz="1800" b="0" dirty="0"/>
          </a:p>
        </p:txBody>
      </p:sp>
      <p:pic>
        <p:nvPicPr>
          <p:cNvPr id="1027" name="Picture 3" descr="C:\Users\t.biernat\Desktop\Akcje OSP\received_194734277200622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644" y="1179037"/>
            <a:ext cx="3399692" cy="22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.biernat\Desktop\received_29990875055552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717" y="1137755"/>
            <a:ext cx="3482119" cy="22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ymbol zastępczy tekstu 6"/>
          <p:cNvSpPr txBox="1">
            <a:spLocks/>
          </p:cNvSpPr>
          <p:nvPr/>
        </p:nvSpPr>
        <p:spPr bwMode="auto">
          <a:xfrm>
            <a:off x="6577011" y="3410085"/>
            <a:ext cx="3323345" cy="61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sz="1800" b="0" dirty="0" smtClean="0"/>
              <a:t>Usuwanie gniazd os (szerszeni) – kładka nad Kanałem Królewskim</a:t>
            </a:r>
            <a:endParaRPr lang="pl-PL" sz="1800" b="0" dirty="0"/>
          </a:p>
        </p:txBody>
      </p:sp>
      <p:sp>
        <p:nvSpPr>
          <p:cNvPr id="15" name="Symbol zastępczy tekstu 4"/>
          <p:cNvSpPr txBox="1">
            <a:spLocks/>
          </p:cNvSpPr>
          <p:nvPr/>
        </p:nvSpPr>
        <p:spPr bwMode="auto">
          <a:xfrm>
            <a:off x="2072602" y="3555519"/>
            <a:ext cx="2711775" cy="32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0" dirty="0" smtClean="0"/>
              <a:t>Wiatrołomy  - Józefów</a:t>
            </a:r>
            <a:endParaRPr lang="pl-PL" sz="1800" b="0" dirty="0"/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pic>
        <p:nvPicPr>
          <p:cNvPr id="2" name="Picture 2" descr="C:\Users\t.biernat\Desktop\2 Resized_received_384988205449292_225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717" y="4060146"/>
            <a:ext cx="3505933" cy="213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203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293053"/>
            <a:ext cx="10363200" cy="1143000"/>
          </a:xfrm>
        </p:spPr>
        <p:txBody>
          <a:bodyPr/>
          <a:lstStyle/>
          <a:p>
            <a:r>
              <a:rPr lang="pl-PL" sz="2800" b="1" dirty="0" smtClean="0">
                <a:solidFill>
                  <a:schemeClr val="tx1"/>
                </a:solidFill>
              </a:rPr>
              <a:t>Obrona cywilna, obronność i zarządzanie kryzysowe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32509" y="1331800"/>
            <a:ext cx="10915651" cy="5378282"/>
          </a:xfrm>
        </p:spPr>
        <p:txBody>
          <a:bodyPr/>
          <a:lstStyle/>
          <a:p>
            <a:pPr lvl="0" hangingPunct="1"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Formacje OC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:</a:t>
            </a:r>
          </a:p>
          <a:p>
            <a:pPr lvl="0" hangingPunct="1"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 Drużyna Wykrywania 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i 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Alarmowania (</a:t>
            </a:r>
            <a:r>
              <a:rPr lang="pl-PL" sz="2000" b="1" dirty="0" err="1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DWiA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 - 1)</a:t>
            </a:r>
          </a:p>
          <a:p>
            <a:pPr lvl="0" hangingPunct="1"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 Punkty Alarmowania (PA – 10)</a:t>
            </a:r>
          </a:p>
          <a:p>
            <a:pPr marL="0" lvl="0" indent="0" hangingPunct="1"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		   SWO tworzą syreny typu EWSA 600W</a:t>
            </a:r>
            <a:r>
              <a:rPr lang="pl-PL" sz="16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pl-PL" sz="2000" dirty="0"/>
              <a:t>Kompleks Rekreacyjno-Wypoczynkowy Dzika Plaża,</a:t>
            </a:r>
          </a:p>
          <a:p>
            <a:pPr lvl="1">
              <a:buFont typeface="Wingdings" pitchFamily="2" charset="2"/>
              <a:buChar char="ü"/>
            </a:pPr>
            <a:r>
              <a:rPr lang="pl-PL" sz="2000" dirty="0"/>
              <a:t>Kompleks Rekreacyjno-Wypoczynkowy </a:t>
            </a:r>
            <a:r>
              <a:rPr lang="pl-PL" sz="2000" dirty="0" smtClean="0"/>
              <a:t>Nieporęt-Pilawa,</a:t>
            </a:r>
            <a:endParaRPr lang="pl-PL" sz="2000" dirty="0"/>
          </a:p>
          <a:p>
            <a:pPr lvl="1">
              <a:buFont typeface="Wingdings" pitchFamily="2" charset="2"/>
              <a:buChar char="ü"/>
            </a:pPr>
            <a:r>
              <a:rPr lang="pl-PL" sz="2000" dirty="0"/>
              <a:t>Ochotnicza Straż Pożarna  </a:t>
            </a:r>
            <a:r>
              <a:rPr lang="pl-PL" sz="2000" dirty="0" smtClean="0"/>
              <a:t>Nieporęt, </a:t>
            </a:r>
            <a:endParaRPr lang="pl-PL" sz="2000" dirty="0"/>
          </a:p>
          <a:p>
            <a:pPr lvl="1">
              <a:buFont typeface="Wingdings" pitchFamily="2" charset="2"/>
              <a:buChar char="ü"/>
            </a:pPr>
            <a:r>
              <a:rPr lang="pl-PL" sz="2000" dirty="0"/>
              <a:t>Ochotnicza Straż Pożarna Wólka </a:t>
            </a:r>
            <a:r>
              <a:rPr lang="pl-PL" sz="2000" dirty="0" smtClean="0"/>
              <a:t>Radzymińska, </a:t>
            </a:r>
          </a:p>
          <a:p>
            <a:pPr lvl="1">
              <a:buFont typeface="Wingdings" pitchFamily="2" charset="2"/>
              <a:buChar char="ü"/>
            </a:pPr>
            <a:r>
              <a:rPr lang="pl-PL" sz="2000" dirty="0"/>
              <a:t>Ochotnicza Straż Pożarna </a:t>
            </a:r>
            <a:r>
              <a:rPr lang="pl-PL" sz="2000" dirty="0" smtClean="0"/>
              <a:t>Kąty Węgierskie .</a:t>
            </a:r>
          </a:p>
          <a:p>
            <a:pPr lvl="1">
              <a:buFont typeface="Wingdings" pitchFamily="2" charset="2"/>
              <a:buChar char="ü"/>
            </a:pPr>
            <a:endParaRPr lang="pl-PL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pl-PL" sz="2000" b="1" dirty="0" err="1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SWiA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uzupełniają: UG Nieporęt,  JW. Zegrze 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Południowe,  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JW. Białobrzegi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,  </a:t>
            </a:r>
            <a:r>
              <a:rPr lang="pl-PL" sz="2000" b="1" dirty="0" err="1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Lantmannen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</a:t>
            </a:r>
            <a:r>
              <a:rPr lang="pl-PL" sz="2000" b="1" dirty="0" err="1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Unibake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 Poland Sp. z o. o.,  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Gaz 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System S.A. - 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Rembelszczyzna,</a:t>
            </a:r>
          </a:p>
          <a:p>
            <a:pPr lvl="1"/>
            <a:endParaRPr lang="pl-PL" sz="1600" dirty="0"/>
          </a:p>
          <a:p>
            <a:pPr>
              <a:buFont typeface="Arial" pitchFamily="34" charset="0"/>
              <a:buChar char="•"/>
            </a:pP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Zintegrowany </a:t>
            </a:r>
            <a:r>
              <a:rPr lang="pl-PL" sz="2000" b="1" dirty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System Łączności 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Wojewody Mazowieckiego (</a:t>
            </a:r>
            <a:r>
              <a:rPr lang="pl-PL" sz="2000" b="1" dirty="0" err="1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SWiA</a:t>
            </a:r>
            <a:r>
              <a:rPr lang="pl-PL" sz="2000" b="1" dirty="0" smtClean="0">
                <a:solidFill>
                  <a:srgbClr val="000000"/>
                </a:solidFill>
                <a:latin typeface="+mj-lt"/>
                <a:ea typeface="Arial Unicode MS" pitchFamily="34"/>
                <a:cs typeface="Arial Unicode MS" pitchFamily="34"/>
              </a:rPr>
              <a:t>).</a:t>
            </a:r>
            <a:endParaRPr lang="pl-PL" sz="2000" b="1" dirty="0">
              <a:solidFill>
                <a:srgbClr val="000000"/>
              </a:solidFill>
              <a:latin typeface="+mj-lt"/>
              <a:ea typeface="Arial Unicode MS" pitchFamily="34"/>
              <a:cs typeface="Arial Unicode MS" pitchFamily="34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pic>
        <p:nvPicPr>
          <p:cNvPr id="7" name="Symbol zastępczy zawartości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4489" y="2255520"/>
            <a:ext cx="4006991" cy="278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422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399" y="174811"/>
            <a:ext cx="10363200" cy="676835"/>
          </a:xfrm>
        </p:spPr>
        <p:txBody>
          <a:bodyPr/>
          <a:lstStyle/>
          <a:p>
            <a:r>
              <a:rPr lang="pl-PL" sz="2800" b="1" dirty="0">
                <a:solidFill>
                  <a:schemeClr val="tx1"/>
                </a:solidFill>
              </a:rPr>
              <a:t>Obrona cywilna, obronność i zarządzanie kryzysowe</a:t>
            </a:r>
            <a:endParaRPr lang="pl-PL" sz="2800" dirty="0"/>
          </a:p>
        </p:txBody>
      </p:sp>
      <p:sp>
        <p:nvSpPr>
          <p:cNvPr id="8" name="pole tekstowe 7"/>
          <p:cNvSpPr txBox="1"/>
          <p:nvPr/>
        </p:nvSpPr>
        <p:spPr>
          <a:xfrm>
            <a:off x="782740" y="4441915"/>
            <a:ext cx="326044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700" dirty="0" smtClean="0"/>
              <a:t>W promieniu </a:t>
            </a:r>
            <a:r>
              <a:rPr lang="pl-PL" sz="1700" b="1" dirty="0" smtClean="0"/>
              <a:t>300 km od granic Polski pracuje 8 elektrowni jądrowych,</a:t>
            </a:r>
            <a:r>
              <a:rPr lang="pl-PL" sz="1700" dirty="0" smtClean="0"/>
              <a:t> 2 elektrownie jądrowe są wyłączone z eksploatacji.</a:t>
            </a:r>
          </a:p>
          <a:p>
            <a:pPr algn="just"/>
            <a:r>
              <a:rPr lang="pl-PL" sz="1700" dirty="0" smtClean="0"/>
              <a:t>Jedynym czynnym reaktorem w Polsce jest reaktor badawczy Maria (1974 r.) o mocy 30 MW –  NCBJ Świerk pod Warszawą.</a:t>
            </a:r>
            <a:endParaRPr lang="pl-PL" sz="1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46" y="1248123"/>
            <a:ext cx="3354866" cy="319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189" y="3111500"/>
            <a:ext cx="3881611" cy="314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4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7723513" y="1101323"/>
            <a:ext cx="3779863" cy="5548604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4639732" y="2270466"/>
            <a:ext cx="2794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Poniżej zaznaczono proponowane lokalizacje EJ w Polsce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4538132" y="987687"/>
            <a:ext cx="3206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/>
              <a:t>Energetyka  jądrowa</a:t>
            </a: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786408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48640" y="1493520"/>
            <a:ext cx="11094719" cy="5166360"/>
          </a:xfrm>
        </p:spPr>
        <p:txBody>
          <a:bodyPr/>
          <a:lstStyle/>
          <a:p>
            <a:r>
              <a:rPr lang="pl-PL" sz="2000" dirty="0"/>
              <a:t>Bezpieczeństwo to </a:t>
            </a:r>
            <a:r>
              <a:rPr lang="pl-PL" sz="2000" dirty="0" smtClean="0"/>
              <a:t>także współpraca w zakresie realizacji spraw obronnych zapewniająca: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000" dirty="0" smtClean="0"/>
              <a:t>realizację Planu Operacyjnego </a:t>
            </a:r>
            <a:r>
              <a:rPr lang="pl-PL" sz="2000" dirty="0"/>
              <a:t>Funkcjonowania Gminy Nieporęt na okres zewnętrznego zagrożenia bezpieczeństwa państwa </a:t>
            </a:r>
            <a:r>
              <a:rPr lang="pl-PL" sz="2000" dirty="0" smtClean="0"/>
              <a:t>(kryzysu polityczno-militarnego) i wojny oraz Planu Obrony Cywilnej Gminy,</a:t>
            </a:r>
            <a:endParaRPr lang="pl-PL" sz="2000" dirty="0"/>
          </a:p>
          <a:p>
            <a:pPr lvl="0" algn="just">
              <a:buFont typeface="Wingdings" pitchFamily="2" charset="2"/>
              <a:buChar char="ü"/>
            </a:pPr>
            <a:r>
              <a:rPr lang="pl-PL" sz="2000" dirty="0" smtClean="0"/>
              <a:t>działanie Głównego </a:t>
            </a:r>
            <a:r>
              <a:rPr lang="pl-PL" sz="2000" dirty="0"/>
              <a:t>Stanowiska Kierowania Wójta Gminy Nieporęt oraz Zapasowego Miejsca </a:t>
            </a:r>
            <a:r>
              <a:rPr lang="pl-PL" sz="2000" dirty="0" smtClean="0"/>
              <a:t>Pracy.</a:t>
            </a:r>
            <a:endParaRPr lang="pl-PL" sz="2000" dirty="0"/>
          </a:p>
          <a:p>
            <a:pPr lvl="0" algn="just">
              <a:buFont typeface="Wingdings" pitchFamily="2" charset="2"/>
              <a:buChar char="ü"/>
            </a:pPr>
            <a:r>
              <a:rPr lang="pl-PL" sz="2000" dirty="0"/>
              <a:t>funkcjonowanie Stałego Dyżuru Wójta Gminy Nieporęt na czas </a:t>
            </a:r>
            <a:r>
              <a:rPr lang="pl-PL" sz="2000" dirty="0" smtClean="0"/>
              <a:t>zewn. zagrożenia bezpieczeństwa </a:t>
            </a:r>
            <a:r>
              <a:rPr lang="pl-PL" sz="2000" dirty="0"/>
              <a:t>państwa i wojny,</a:t>
            </a:r>
          </a:p>
          <a:p>
            <a:pPr lvl="0" algn="just">
              <a:buFont typeface="Wingdings" pitchFamily="2" charset="2"/>
              <a:buChar char="ü"/>
            </a:pPr>
            <a:r>
              <a:rPr lang="pl-PL" sz="2000" dirty="0"/>
              <a:t>rozwinięcie Akcji Kurierskiej Administracji Publicznej dla potrzeb np. mobilizacji Sił Zbrojnych RP,</a:t>
            </a:r>
          </a:p>
          <a:p>
            <a:pPr lvl="0" algn="just">
              <a:buFont typeface="Wingdings" pitchFamily="2" charset="2"/>
              <a:buChar char="ü"/>
            </a:pPr>
            <a:r>
              <a:rPr lang="pl-PL" sz="2000" dirty="0"/>
              <a:t>współdziałanie z WKU Warszawa Śródmieście w przeprowadzeniu m/in: kwalifikacji wojskowej, świadczeń na rzecz obronności zabezpieczających mobilizacyjne rozwiniecie jednostek,</a:t>
            </a:r>
          </a:p>
          <a:p>
            <a:pPr lvl="0" algn="just">
              <a:buFont typeface="Wingdings" pitchFamily="2" charset="2"/>
              <a:buChar char="ü"/>
            </a:pPr>
            <a:r>
              <a:rPr lang="pl-PL" sz="2000" dirty="0"/>
              <a:t>realizację </a:t>
            </a:r>
            <a:r>
              <a:rPr lang="pl-PL" sz="2000" b="1" dirty="0"/>
              <a:t>pozamilitarnych</a:t>
            </a:r>
            <a:r>
              <a:rPr lang="pl-PL" sz="2000" dirty="0"/>
              <a:t> przygotowań obronnych dotyczących między innymi ochrony zdrowia </a:t>
            </a:r>
            <a:r>
              <a:rPr lang="pl-PL" sz="2000" dirty="0" smtClean="0"/>
              <a:t>mieszkańców: organizacja  </a:t>
            </a:r>
            <a:r>
              <a:rPr lang="pl-PL" sz="2000" b="1" u="sng" dirty="0" smtClean="0"/>
              <a:t>Zastępczych Miejsc Szpitalnych ,  dystrybucji </a:t>
            </a:r>
            <a:r>
              <a:rPr lang="pl-PL" sz="2000" b="1" u="sng" dirty="0"/>
              <a:t>preparatów jodowych</a:t>
            </a:r>
            <a:r>
              <a:rPr lang="pl-PL" sz="2000" b="1" dirty="0"/>
              <a:t>,</a:t>
            </a:r>
            <a:endParaRPr lang="pl-PL" sz="2000" dirty="0"/>
          </a:p>
          <a:p>
            <a:pPr lvl="0" algn="just">
              <a:buFont typeface="Wingdings" pitchFamily="2" charset="2"/>
              <a:buChar char="ü"/>
            </a:pPr>
            <a:r>
              <a:rPr lang="pl-PL" sz="2000" dirty="0"/>
              <a:t>w</a:t>
            </a:r>
            <a:r>
              <a:rPr lang="pl-PL" sz="2000" dirty="0" smtClean="0"/>
              <a:t>spółpracę </a:t>
            </a:r>
            <a:r>
              <a:rPr lang="pl-PL" sz="2000" dirty="0"/>
              <a:t>w ramach CIMIC</a:t>
            </a:r>
            <a:r>
              <a:rPr lang="pl-PL" sz="2000" dirty="0" smtClean="0"/>
              <a:t> </a:t>
            </a:r>
            <a:r>
              <a:rPr lang="pl-PL" sz="2000" dirty="0"/>
              <a:t>z </a:t>
            </a:r>
            <a:r>
              <a:rPr lang="pl-PL" sz="2000" dirty="0" smtClean="0"/>
              <a:t>jednostkami wojskowymi </a:t>
            </a:r>
            <a:r>
              <a:rPr lang="pl-PL" sz="2000" dirty="0"/>
              <a:t>z terenu Gminy. CIMIC (ang. </a:t>
            </a:r>
            <a:r>
              <a:rPr lang="pl-PL" sz="2000" dirty="0" err="1"/>
              <a:t>Civil-Military</a:t>
            </a:r>
            <a:r>
              <a:rPr lang="pl-PL" sz="2000" dirty="0"/>
              <a:t> </a:t>
            </a:r>
            <a:r>
              <a:rPr lang="pl-PL" sz="2000" dirty="0" smtClean="0"/>
              <a:t>Co-</a:t>
            </a:r>
            <a:r>
              <a:rPr lang="pl-PL" sz="2000" dirty="0" err="1" smtClean="0"/>
              <a:t>operation</a:t>
            </a:r>
            <a:r>
              <a:rPr lang="pl-PL" sz="2000" dirty="0"/>
              <a:t>), oznacza współpracę cywilno-wojskową. </a:t>
            </a:r>
            <a:r>
              <a:rPr lang="pl-PL" sz="2000" dirty="0" smtClean="0"/>
              <a:t>CIMIC </a:t>
            </a:r>
            <a:r>
              <a:rPr lang="pl-PL" sz="2000" dirty="0"/>
              <a:t>przejawia się m.in. </a:t>
            </a:r>
            <a:r>
              <a:rPr lang="pl-PL" sz="2000" dirty="0" smtClean="0"/>
              <a:t>we wsparciu </a:t>
            </a:r>
            <a:r>
              <a:rPr lang="pl-PL" sz="2000" dirty="0"/>
              <a:t>przez państwo-gospodarza wojsk sojuszniczych HNS (</a:t>
            </a:r>
            <a:r>
              <a:rPr lang="pl-PL" sz="2000" b="1" dirty="0"/>
              <a:t>Host </a:t>
            </a:r>
            <a:r>
              <a:rPr lang="pl-PL" sz="2000" b="1" dirty="0" err="1"/>
              <a:t>Nation</a:t>
            </a:r>
            <a:r>
              <a:rPr lang="pl-PL" sz="2000" b="1" dirty="0"/>
              <a:t> </a:t>
            </a:r>
            <a:r>
              <a:rPr lang="pl-PL" sz="2000" b="1" dirty="0" err="1"/>
              <a:t>Support</a:t>
            </a:r>
            <a:r>
              <a:rPr lang="pl-PL" sz="2000" b="1" dirty="0"/>
              <a:t>). </a:t>
            </a:r>
            <a:endParaRPr lang="pl-PL" sz="2000" dirty="0"/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914399" y="411480"/>
            <a:ext cx="10363200" cy="1143000"/>
          </a:xfrm>
        </p:spPr>
        <p:txBody>
          <a:bodyPr/>
          <a:lstStyle/>
          <a:p>
            <a:r>
              <a:rPr lang="pl-PL" sz="2800" b="1" dirty="0">
                <a:solidFill>
                  <a:schemeClr val="tx1"/>
                </a:solidFill>
              </a:rPr>
              <a:t>Obrona cywilna, obronność i zarządzanie kryzysowe</a:t>
            </a:r>
            <a:endParaRPr lang="pl-PL" sz="28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7" y="174626"/>
            <a:ext cx="1067087" cy="13798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312420"/>
            <a:ext cx="1242060" cy="12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31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ojekt domyśln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altLang="pl-PL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altLang="pl-PL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</TotalTime>
  <Words>1225</Words>
  <Application>Microsoft Office PowerPoint</Application>
  <PresentationFormat>Niestandardowy</PresentationFormat>
  <Paragraphs>252</Paragraphs>
  <Slides>18</Slides>
  <Notes>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Projekt domyślny</vt:lpstr>
      <vt:lpstr>Raport o stanie gminy Nieporęt  za 2018 rok</vt:lpstr>
      <vt:lpstr>Bezpieczeństwo</vt:lpstr>
      <vt:lpstr>Zarządzanie kryzysowe</vt:lpstr>
      <vt:lpstr> Jednostki ratowniczo-gaśnicze OSP. </vt:lpstr>
      <vt:lpstr>Jednostki OSP utrzymują stałą gotowość bojową</vt:lpstr>
      <vt:lpstr>Akcje ratowniczo-gaśnicze OSP</vt:lpstr>
      <vt:lpstr>Obrona cywilna, obronność i zarządzanie kryzysowe</vt:lpstr>
      <vt:lpstr>Obrona cywilna, obronność i zarządzanie kryzysowe</vt:lpstr>
      <vt:lpstr>Obrona cywilna, obronność i zarządzanie kryzysowe</vt:lpstr>
      <vt:lpstr>Obrona cywilna, obronność i zarządzanie kryzysowe   Ćwiczenie p/k KRYZYS – 18 w dniach 5 -7 czerwca 2018 r.  Działanie zgodnie z Planem Zarządzania Kryzysowego Gminy Nieporęt - użycie sił i środków  w sytuacjach kryzysowych.</vt:lpstr>
      <vt:lpstr> Ćwiczenie p/k KRYZYS – 18 w dniach 5-7 czerwca 2018 r. </vt:lpstr>
      <vt:lpstr> </vt:lpstr>
      <vt:lpstr>Uwaga ASF – od listopada 2017 r. do odwołania</vt:lpstr>
      <vt:lpstr>Prezentacja programu PowerPoint</vt:lpstr>
      <vt:lpstr>Przykładowe koszty finansowe poniesione przez Gminę e  w zakresie dot.  bezpieczeństwa</vt:lpstr>
      <vt:lpstr>Służą poprawie bezpieczeństwa</vt:lpstr>
      <vt:lpstr>Rodzaje alarmów, sygnały alarmowe przeczytaj i zapamiętaj dla własnego bezpieczeństwa</vt:lpstr>
      <vt:lpstr>Komunikaty  ostrzegawcze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URZAD GMINY NIEPORĘT Plac Wolności 1, 05-126 Nieporęt urzad@nieporet.pl tel/fax 22 7670400/22 7670444</dc:title>
  <dc:creator>Tadeusz Biernat</dc:creator>
  <cp:lastModifiedBy>Tadeusz Biernat</cp:lastModifiedBy>
  <cp:revision>329</cp:revision>
  <cp:lastPrinted>2019-05-21T09:18:19Z</cp:lastPrinted>
  <dcterms:created xsi:type="dcterms:W3CDTF">2017-11-02T13:10:53Z</dcterms:created>
  <dcterms:modified xsi:type="dcterms:W3CDTF">2019-06-14T08:42:38Z</dcterms:modified>
</cp:coreProperties>
</file>