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120" d="100"/>
          <a:sy n="120" d="100"/>
        </p:scale>
        <p:origin x="134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7975420148506E-2"/>
          <c:y val="0.1516945571405468"/>
          <c:w val="0.92002202457985149"/>
          <c:h val="0.73727538792481306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explosion val="16"/>
          <c:dLbls>
            <c:dLbl>
              <c:idx val="0"/>
              <c:layout>
                <c:manualLayout>
                  <c:x val="7.4455816220620127E-2"/>
                  <c:y val="0.2182012671106718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E6B-4882-A8E0-99B1F28AE884}"/>
                </c:ext>
              </c:extLst>
            </c:dLbl>
            <c:dLbl>
              <c:idx val="1"/>
              <c:layout>
                <c:manualLayout>
                  <c:x val="-8.4301193761253751E-2"/>
                  <c:y val="-1.840658055537688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E6B-4882-A8E0-99B1F28AE884}"/>
                </c:ext>
              </c:extLst>
            </c:dLbl>
            <c:dLbl>
              <c:idx val="2"/>
              <c:layout>
                <c:manualLayout>
                  <c:x val="-0.18976382504046096"/>
                  <c:y val="2.5910863705202406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E6B-4882-A8E0-99B1F28AE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Arkusz1!$A$2:$A$5</c:f>
              <c:strCache>
                <c:ptCount val="4"/>
                <c:pt idx="0">
                  <c:v>1. Pouczenia</c:v>
                </c:pt>
                <c:pt idx="1">
                  <c:v>2. Mandaty</c:v>
                </c:pt>
                <c:pt idx="2">
                  <c:v>3. Wnioski </c:v>
                </c:pt>
                <c:pt idx="3">
                  <c:v>4. Odstąpienia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372</c:v>
                </c:pt>
                <c:pt idx="1">
                  <c:v>559</c:v>
                </c:pt>
                <c:pt idx="2">
                  <c:v>41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E6B-4882-A8E0-99B1F28AE88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2194989087234"/>
          <c:y val="7.9154182521386507E-2"/>
          <c:w val="0.79387818916177777"/>
          <c:h val="0.5606304160648817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372</c:v>
                </c:pt>
                <c:pt idx="1">
                  <c:v>559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1F-4E93-9444-458924075F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5889125432509501E-2"/>
                  <c:y val="-2.7133737277054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1F-4E93-9444-458924075F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Arkusz1!$C$2:$C$4</c:f>
              <c:numCache>
                <c:formatCode>General</c:formatCode>
                <c:ptCount val="3"/>
                <c:pt idx="0">
                  <c:v>422</c:v>
                </c:pt>
                <c:pt idx="1">
                  <c:v>322</c:v>
                </c:pt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1F-4E93-9444-458924075F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86004257785171E-2"/>
                  <c:y val="-1.3566868638527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71F-4E93-9444-458924075F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u="none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Arkusz1!$D$2:$D$4</c:f>
              <c:numCache>
                <c:formatCode>General</c:formatCode>
                <c:ptCount val="3"/>
                <c:pt idx="0">
                  <c:v>912</c:v>
                </c:pt>
                <c:pt idx="1">
                  <c:v>114</c:v>
                </c:pt>
                <c:pt idx="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1F-4E93-9444-458924075F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gapDepth val="52"/>
        <c:shape val="cylinder"/>
        <c:axId val="5302144"/>
        <c:axId val="5303680"/>
        <c:axId val="5180480"/>
      </c:bar3DChart>
      <c:catAx>
        <c:axId val="5302144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5303680"/>
        <c:crosses val="autoZero"/>
        <c:auto val="1"/>
        <c:lblAlgn val="ctr"/>
        <c:lblOffset val="100"/>
        <c:noMultiLvlLbl val="0"/>
      </c:catAx>
      <c:valAx>
        <c:axId val="5303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02144"/>
        <c:crosses val="autoZero"/>
        <c:crossBetween val="between"/>
      </c:valAx>
      <c:serAx>
        <c:axId val="5180480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crossAx val="5303680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09498597378069"/>
          <c:y val="2.8497854813517451E-2"/>
          <c:w val="0.95985687553734889"/>
          <c:h val="0.7193227641575444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148</c:v>
                </c:pt>
                <c:pt idx="1">
                  <c:v>38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AF-4B43-8193-4AC7ABB45AA5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Arkusz1!$C$2:$C$4</c:f>
              <c:numCache>
                <c:formatCode>General</c:formatCode>
                <c:ptCount val="3"/>
                <c:pt idx="0">
                  <c:v>164</c:v>
                </c:pt>
                <c:pt idx="1">
                  <c:v>41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AF-4B43-8193-4AC7ABB45AA5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 baseline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Arkusz1!$A$2:$A$4</c:f>
              <c:strCache>
                <c:ptCount val="3"/>
                <c:pt idx="0">
                  <c:v>Pouczenia</c:v>
                </c:pt>
                <c:pt idx="1">
                  <c:v>Mandaty karne</c:v>
                </c:pt>
                <c:pt idx="2">
                  <c:v>Wnioski do Sądu</c:v>
                </c:pt>
              </c:strCache>
            </c:strRef>
          </c:cat>
          <c:val>
            <c:numRef>
              <c:f>Arkusz1!$D$2:$D$4</c:f>
              <c:numCache>
                <c:formatCode>General</c:formatCode>
                <c:ptCount val="3"/>
                <c:pt idx="0">
                  <c:v>143</c:v>
                </c:pt>
                <c:pt idx="1">
                  <c:v>41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AF-4B43-8193-4AC7ABB45AA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2000256"/>
        <c:axId val="32014336"/>
        <c:axId val="98346752"/>
      </c:bar3DChart>
      <c:catAx>
        <c:axId val="32000256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32014336"/>
        <c:crosses val="autoZero"/>
        <c:auto val="1"/>
        <c:lblAlgn val="ctr"/>
        <c:lblOffset val="100"/>
        <c:noMultiLvlLbl val="0"/>
      </c:catAx>
      <c:valAx>
        <c:axId val="32014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000256"/>
        <c:crosses val="autoZero"/>
        <c:crossBetween val="between"/>
      </c:valAx>
      <c:serAx>
        <c:axId val="98346752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crossAx val="32014336"/>
        <c:crosses val="autoZero"/>
      </c:serAx>
      <c:dTable>
        <c:showHorzBorder val="1"/>
        <c:showVertBorder val="1"/>
        <c:showOutline val="1"/>
        <c:showKeys val="1"/>
      </c:dTable>
      <c:spPr>
        <a:solidFill>
          <a:schemeClr val="accent2">
            <a:lumMod val="40000"/>
            <a:lumOff val="60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9EA69-8D42-4C9A-80DF-D23D688CE439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421EDB-DFE1-4A63-8C3D-1C0AF80D5F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3063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FAE58-812C-4722-9373-91C205FFBB85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BCF3B-A7D4-421A-9C8E-D4215295766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070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BCF3B-A7D4-421A-9C8E-D4215295766C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649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6AC7C-BD5A-426E-8EE6-C3DB33EB0C4E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185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D67E-EAAA-4640-9BA9-E22101DEC1F0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8593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ADED-1E98-42A8-9E50-92166EAFAE6F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241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E53E4-1F55-4712-9C03-409312C2A322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098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9BED0-DB44-4BFB-9C45-8A0C6745C9E2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694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769A-3B3D-46A5-B0B8-DAA553582E49}" type="datetime1">
              <a:rPr lang="pl-PL" smtClean="0"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7085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CA2A-D837-417B-A5F1-6A9F7AD3706F}" type="datetime1">
              <a:rPr lang="pl-PL" smtClean="0"/>
              <a:t>2019-06-13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574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A4D99-E335-4DB1-9771-7F58780F9BCA}" type="datetime1">
              <a:rPr lang="pl-PL" smtClean="0"/>
              <a:t>2019-06-13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452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CF3E-B309-47A4-A729-10171283AB87}" type="datetime1">
              <a:rPr lang="pl-PL" smtClean="0"/>
              <a:t>2019-06-13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846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8429C-FC45-431B-A667-26AC625E385C}" type="datetime1">
              <a:rPr lang="pl-PL" smtClean="0"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505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9818-0F4F-4B4B-86B4-118F4AAF9EA6}" type="datetime1">
              <a:rPr lang="pl-PL" smtClean="0"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8997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tx2"/>
            </a:gs>
            <a:gs pos="23000">
              <a:srgbClr val="85C2FF"/>
            </a:gs>
            <a:gs pos="43000">
              <a:srgbClr val="FFFFCC"/>
            </a:gs>
            <a:gs pos="95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9FE90-5E51-44D2-B518-F6F1E9CD1D47}" type="datetime1">
              <a:rPr lang="pl-PL" smtClean="0"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E0190-B77E-421E-A45B-49FBD74DEF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567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tx2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  <a:ln w="31750" cap="rnd" cmpd="sng">
            <a:gradFill flip="none" rotWithShape="1">
              <a:gsLst>
                <a:gs pos="0">
                  <a:schemeClr val="tx2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a:ln>
          <a:effectLst>
            <a:softEdge rad="31750"/>
          </a:effectLst>
          <a:scene3d>
            <a:camera prst="orthographicFront"/>
            <a:lightRig rig="threePt" dir="t"/>
          </a:scene3d>
          <a:sp3d extrusionH="31750">
            <a:bevelB/>
          </a:sp3d>
        </p:spPr>
        <p:txBody>
          <a:bodyPr/>
          <a:lstStyle/>
          <a:p>
            <a:r>
              <a:rPr lang="pl-PL" b="1" dirty="0" smtClean="0">
                <a:solidFill>
                  <a:srgbClr val="002060"/>
                </a:solidFill>
                <a:effectLst>
                  <a:outerShdw dist="38100" dir="5400000" sy="-20000" rotWithShape="0">
                    <a:schemeClr val="accent2">
                      <a:alpha val="2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Straż Gminna w Nieporęcie</a:t>
            </a:r>
            <a:endParaRPr lang="pl-PL" b="1" dirty="0">
              <a:solidFill>
                <a:srgbClr val="002060"/>
              </a:solidFill>
              <a:effectLst>
                <a:outerShdw dist="38100" dir="5400000" sy="-20000" rotWithShape="0">
                  <a:schemeClr val="accent2">
                    <a:alpha val="2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" y="2708920"/>
            <a:ext cx="1763762" cy="202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564904"/>
            <a:ext cx="5143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10</a:t>
            </a:fld>
            <a:endParaRPr lang="pl-PL"/>
          </a:p>
        </p:txBody>
      </p:sp>
      <p:sp>
        <p:nvSpPr>
          <p:cNvPr id="3" name="Prostokąt 2"/>
          <p:cNvSpPr/>
          <p:nvPr/>
        </p:nvSpPr>
        <p:spPr>
          <a:xfrm>
            <a:off x="1101418" y="404664"/>
            <a:ext cx="6448050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2800" b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Straży Gminnej z Policją</a:t>
            </a:r>
            <a:endParaRPr lang="pl-PL" sz="2800" b="1" cap="none" spc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636935"/>
            <a:ext cx="2592288" cy="1762343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6" name="pole tekstowe 5"/>
          <p:cNvSpPr txBox="1"/>
          <p:nvPr/>
        </p:nvSpPr>
        <p:spPr>
          <a:xfrm>
            <a:off x="395535" y="1484784"/>
            <a:ext cx="86164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pl-P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Zabezpieczenie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Dożynek Gminnych – Święto Ziemniaka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Zabezpieczenie miejsca zdarzenia – 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(przywłaszczenie mienia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terenie Dzikiej Plaży)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Realizacja zadań związanych z „PLANEM DZIAŁAŃ PRIORYTETOWYCH”</a:t>
            </a:r>
          </a:p>
          <a:p>
            <a:pPr algn="just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(ujawnianie wykroczeń dot. zaśmiecenia, aktów dewastacji mienia, spożywania</a:t>
            </a: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alkoholu w miejscach publicznych, kontrole osiedli domów jednorodzinnych </a:t>
            </a: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i mieszkaniowych, stała wymiana informacja na temat aktualnych zagrożeń) – 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 akcji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Realizacja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interwencji zleconych przez Dyżurnego Komisariatu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Policji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Poszukiwania osób zaginionych - 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pl-PL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624105"/>
            <a:ext cx="3168774" cy="1775173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88092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835696" y="251678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Zabezpieczenia</a:t>
            </a:r>
            <a:endParaRPr lang="pl-PL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611558" y="1310832"/>
            <a:ext cx="476925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 2018 roku strażnicy zabezpieczyli</a:t>
            </a:r>
          </a:p>
          <a:p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pl-P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imprez o charakterze rekreacyjno – sportowym,</a:t>
            </a:r>
          </a:p>
          <a:p>
            <a:pPr algn="just"/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uroczystości o charakterze religijnym,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pl-P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uroczystości o charakterze patriotycznym, </a:t>
            </a:r>
          </a:p>
          <a:p>
            <a:pPr algn="just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oraz </a:t>
            </a:r>
            <a:r>
              <a:rPr lang="pl-P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imprez kulturalno – oświatowych. </a:t>
            </a: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69" y="3717032"/>
            <a:ext cx="3168352" cy="21109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11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798982"/>
            <a:ext cx="1800225" cy="2543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70" y="3693556"/>
            <a:ext cx="3623295" cy="2171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94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512159" y="404664"/>
            <a:ext cx="408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pl-PL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Etaty i wyposażenie</a:t>
            </a:r>
            <a:endParaRPr lang="pl-PL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23527" y="1772816"/>
            <a:ext cx="8460432" cy="3246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etatów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strażniczych z czego 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cztery osoby                                  z wykształceniem wyższym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radiowóz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 rowery, środki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przymusu bezpośredniego w postaci: paralizatorów marki „Walter”, pałek wielofunkcyjnych typu „Tonfa”, ręcznych miotaczy gazu, kajdanek, środków łączności.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961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9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056170" y="100387"/>
            <a:ext cx="7031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pl-PL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Ujawnione</a:t>
            </a:r>
            <a:r>
              <a:rPr lang="pl-PL" sz="5400" b="1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pl-PL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wykroczenia</a:t>
            </a:r>
            <a:endParaRPr lang="pl-PL" sz="5400" b="1" dirty="0">
              <a:ln w="1905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07504" y="1198515"/>
            <a:ext cx="86370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Podczas wykonywania zadań służbowych ujawniono 1015 wykroczeń</a:t>
            </a:r>
            <a:endParaRPr lang="pl-PL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107503" y="1634540"/>
            <a:ext cx="892899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Wobec sprawców wykroczeń </a:t>
            </a:r>
            <a:r>
              <a:rPr lang="pl-PL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podjęto następujące </a:t>
            </a:r>
            <a:r>
              <a:rPr lang="pl-P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działania</a:t>
            </a:r>
            <a:r>
              <a:rPr lang="pl-PL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Środki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oddziaływania wychowawczego w postaci pouczenia zastosowano wobec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372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osób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Nałożono 559 mandatów karnych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łączną kwotę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69 500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złotych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Skierowano 41 wniosków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ukaranie do Sądu Rejonowego w Legionowie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ujawnione wykroczenia przekazano innym podmiotom lub odstąpiono od ukarania</a:t>
            </a: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2</a:t>
            </a:fld>
            <a:endParaRPr lang="pl-PL"/>
          </a:p>
        </p:txBody>
      </p:sp>
      <p:graphicFrame>
        <p:nvGraphicFramePr>
          <p:cNvPr id="6" name="Wykres 5"/>
          <p:cNvGraphicFramePr/>
          <p:nvPr>
            <p:extLst>
              <p:ext uri="{D42A27DB-BD31-4B8C-83A1-F6EECF244321}">
                <p14:modId xmlns:p14="http://schemas.microsoft.com/office/powerpoint/2010/main" val="3180510073"/>
              </p:ext>
            </p:extLst>
          </p:nvPr>
        </p:nvGraphicFramePr>
        <p:xfrm>
          <a:off x="429582" y="4121696"/>
          <a:ext cx="799288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9888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691680" y="116632"/>
            <a:ext cx="60486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Zestawienie w</a:t>
            </a:r>
            <a:r>
              <a:rPr lang="pl-PL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ykroczeń</a:t>
            </a:r>
            <a:endParaRPr lang="pl-PL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195736" y="11247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Porównanie z danymi z lat ubiegłych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279079242"/>
              </p:ext>
            </p:extLst>
          </p:nvPr>
        </p:nvGraphicFramePr>
        <p:xfrm>
          <a:off x="899592" y="1700808"/>
          <a:ext cx="799288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72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755576" y="188640"/>
            <a:ext cx="7533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Wykroczenia porządkowe</a:t>
            </a:r>
            <a:endParaRPr lang="pl-PL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747057" y="1268760"/>
            <a:ext cx="7704856" cy="292387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Funkcjonariusze Straży Gminnej </a:t>
            </a:r>
          </a:p>
          <a:p>
            <a:pPr algn="ctr"/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ujawnili 748 wykroczeń porządkowych.</a:t>
            </a:r>
          </a:p>
          <a:p>
            <a:pPr algn="just"/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Były to m.in. wykroczenia związane z nieprzestrzeganiem aktów prawa miejscowego,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bezpieczeństwem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osób i mienia, utrzymaniem czystości i porządku w gminie,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spożywaniem alkoholu w miejscach zabronionych, niszczeniem bądź uszkadzaniem urządzeń użytku publicznego, zakłócaniem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porządku publicznego,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szkodnictwem leśnym, nieprzestrzeganiem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przepisów regulujących gospodarkę odpadami komunalnymi. </a:t>
            </a:r>
          </a:p>
          <a:p>
            <a:endParaRPr lang="pl-PL" dirty="0"/>
          </a:p>
        </p:txBody>
      </p:sp>
      <p:graphicFrame>
        <p:nvGraphicFramePr>
          <p:cNvPr id="4" name="Symbol zastępczy zawartości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88163"/>
              </p:ext>
            </p:extLst>
          </p:nvPr>
        </p:nvGraphicFramePr>
        <p:xfrm>
          <a:off x="467544" y="4005064"/>
          <a:ext cx="8229600" cy="1836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202">
                <a:tc rowSpan="2">
                  <a:txBody>
                    <a:bodyPr/>
                    <a:lstStyle/>
                    <a:p>
                      <a:pPr algn="ctr"/>
                      <a:r>
                        <a:rPr lang="pl-PL" sz="1800" dirty="0" smtClean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POUCZENIE</a:t>
                      </a:r>
                      <a:endParaRPr lang="pl-PL" sz="18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 marT="45733" marB="45733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l-PL" sz="1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MANDAT KARNY</a:t>
                      </a:r>
                      <a:endParaRPr lang="pl-PL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3" marB="45733" anchor="ctr"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WNIOSEK DO SĄDU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33" marB="4573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2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ilość</a:t>
                      </a:r>
                      <a:endParaRPr lang="pl-PL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kwota</a:t>
                      </a:r>
                      <a:endParaRPr lang="pl-PL" sz="180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33" marB="45733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332"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224</a:t>
                      </a:r>
                      <a:endParaRPr lang="pl-PL" sz="3200" b="1" dirty="0"/>
                    </a:p>
                  </a:txBody>
                  <a:tcPr marT="45733" marB="45733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521</a:t>
                      </a:r>
                      <a:endParaRPr lang="pl-PL" sz="3200" b="1" dirty="0"/>
                    </a:p>
                  </a:txBody>
                  <a:tcPr marT="45733" marB="45733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64</a:t>
                      </a:r>
                      <a:r>
                        <a:rPr lang="pl-PL" sz="3200" b="1" baseline="0" dirty="0" smtClean="0"/>
                        <a:t> 800</a:t>
                      </a:r>
                      <a:endParaRPr lang="pl-PL" sz="3200" b="1" dirty="0"/>
                    </a:p>
                  </a:txBody>
                  <a:tcPr marT="45733" marB="45733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1</a:t>
                      </a:r>
                      <a:endParaRPr lang="pl-PL" sz="3200" b="1" dirty="0"/>
                    </a:p>
                  </a:txBody>
                  <a:tcPr marT="45733" marB="45733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81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115616" y="188640"/>
            <a:ext cx="6546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Wykroczenia drogowe</a:t>
            </a:r>
            <a:endParaRPr lang="pl-PL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119740" y="1772816"/>
            <a:ext cx="6541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altLang="pl-P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Ujawniono 267 wykroczenia polegające                na </a:t>
            </a:r>
            <a:r>
              <a:rPr lang="pl-PL" alt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niestosowaniu się do przepisów </a:t>
            </a:r>
            <a:r>
              <a:rPr lang="pl-PL" altLang="pl-P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prawa                    o </a:t>
            </a:r>
            <a:r>
              <a:rPr lang="pl-PL" alt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ruchu drogowym.</a:t>
            </a:r>
          </a:p>
        </p:txBody>
      </p:sp>
      <p:graphicFrame>
        <p:nvGraphicFramePr>
          <p:cNvPr id="5" name="Symbol zastępczy zawartości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169065"/>
              </p:ext>
            </p:extLst>
          </p:nvPr>
        </p:nvGraphicFramePr>
        <p:xfrm>
          <a:off x="467544" y="3501008"/>
          <a:ext cx="8229600" cy="1914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7605">
                <a:tc rowSpan="2">
                  <a:txBody>
                    <a:bodyPr/>
                    <a:lstStyle/>
                    <a:p>
                      <a:pPr algn="ctr"/>
                      <a:r>
                        <a:rPr lang="pl-PL" sz="1800" b="1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POUCZENIE</a:t>
                      </a:r>
                      <a:endParaRPr lang="pl-PL" sz="1800" b="1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5" marB="45735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l-PL" sz="1800" b="1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MANDAT KARNY</a:t>
                      </a:r>
                      <a:endParaRPr lang="pl-PL" sz="1800" b="1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5" marB="45735" anchor="ctr"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l-PL" sz="1800" b="1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WNIOSEK DO SĄDU</a:t>
                      </a:r>
                      <a:endParaRPr lang="pl-PL" sz="1800" b="1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5" marB="4573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60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ilość</a:t>
                      </a:r>
                      <a:endParaRPr lang="pl-PL" sz="18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5" marB="457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kwota</a:t>
                      </a:r>
                      <a:endParaRPr lang="pl-PL" sz="18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35" marB="45735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315"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148</a:t>
                      </a:r>
                      <a:endParaRPr lang="pl-PL" sz="3200" b="1" dirty="0"/>
                    </a:p>
                  </a:txBody>
                  <a:tcPr marT="45735" marB="4573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38</a:t>
                      </a:r>
                      <a:endParaRPr lang="pl-PL" sz="3200" b="1" dirty="0"/>
                    </a:p>
                  </a:txBody>
                  <a:tcPr marT="45735" marB="4573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4 700</a:t>
                      </a:r>
                      <a:endParaRPr lang="pl-PL" sz="3200" b="1" dirty="0"/>
                    </a:p>
                  </a:txBody>
                  <a:tcPr marT="45735" marB="4573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1" dirty="0" smtClean="0"/>
                        <a:t>40</a:t>
                      </a:r>
                      <a:endParaRPr lang="pl-PL" sz="3200" b="1" dirty="0"/>
                    </a:p>
                  </a:txBody>
                  <a:tcPr marT="45735" marB="45735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616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971600" y="116632"/>
            <a:ext cx="71287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800" b="1" cap="none" spc="0" dirty="0" smtClean="0">
                <a:ln w="63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na rzecz bezpieczeństwa </a:t>
            </a:r>
          </a:p>
          <a:p>
            <a:pPr algn="ctr"/>
            <a:r>
              <a:rPr lang="pl-PL" sz="2800" b="1" cap="none" spc="0" dirty="0" smtClean="0">
                <a:ln w="63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porządku w ruchu drogowym</a:t>
            </a:r>
            <a:endParaRPr lang="pl-PL" sz="2800" b="1" cap="none" spc="0" dirty="0">
              <a:ln w="63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79512" y="1159345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Porównanie z danymi z lat ubiegłych</a:t>
            </a:r>
            <a:endParaRPr lang="pl-P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1950005138"/>
              </p:ext>
            </p:extLst>
          </p:nvPr>
        </p:nvGraphicFramePr>
        <p:xfrm>
          <a:off x="1043608" y="1559455"/>
          <a:ext cx="698477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37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26367" y="692696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Działania na rzecz bezpieczeństwa osób i mienia</a:t>
            </a:r>
            <a:endParaRPr lang="pl-PL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52923" y="1556792"/>
            <a:ext cx="8334333" cy="56015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Funkcjonariusze Straży Gminnej:</a:t>
            </a: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Ujęli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osobę, którą przekazano Policji (nietrzeźwy kierowca)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osób nietrzeźwych doprowadzono do miejsca zamieszkania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Konwojowano dokumenty na potrzeby Urzędu Gminy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Zabezpieczono 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zdarzenie w pasie drogowym (zerwanie przewodów wys. napięcia)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Zabezpieczono </a:t>
            </a:r>
            <a:r>
              <a:rPr lang="pl-P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wypadek na terenie Dzikiej Plaży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Dokonano </a:t>
            </a:r>
            <a:r>
              <a:rPr lang="pl-P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6715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kontroli miejsc gromadzenia się elementu pijacko – chuligańskiego</a:t>
            </a:r>
          </a:p>
          <a:p>
            <a:pPr marL="285750" indent="-285750">
              <a:buFontTx/>
              <a:buChar char="-"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Ponadto zrealizowano </a:t>
            </a: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928 </a:t>
            </a: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interwencji zgłoszonych,</a:t>
            </a:r>
          </a:p>
          <a:p>
            <a:endParaRPr lang="pl-PL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Przekazano </a:t>
            </a:r>
            <a: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spraw do Urzędu Gminy, a </a:t>
            </a:r>
            <a: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do innych instytucji</a:t>
            </a:r>
          </a:p>
          <a:p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 smtClean="0"/>
              <a:t>       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783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55576" y="18864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Działania na rzecz bezpieczeństwa osób i mienia</a:t>
            </a:r>
            <a:endParaRPr lang="pl-PL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862810" y="908720"/>
            <a:ext cx="6445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Zrealizowane interwencje zgłoszone dotyczące:</a:t>
            </a: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Zakłócenia ładu i porządku publicznego: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Zagrożeń w ruchu drogowym: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Ochrony środowiska i gospodarki odpadami: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285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Zagrożenia życia i zdrowia: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Zagrożeń pożarowych: </a:t>
            </a:r>
            <a:r>
              <a:rPr lang="pl-P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pl-PL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Awarii technicznych: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Zwierząt: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303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Inne zgłoszenia: </a:t>
            </a:r>
            <a:r>
              <a:rPr lang="pl-P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  <a:p>
            <a:pPr marL="285750" indent="-285750">
              <a:buFontTx/>
              <a:buChar char="-"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872140" y="3934679"/>
            <a:ext cx="7186583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Pozostałe działania wynikające z ustawowych kompetencji</a:t>
            </a:r>
            <a:r>
              <a:rPr lang="pl-PL" dirty="0" smtClean="0"/>
              <a:t>:</a:t>
            </a:r>
          </a:p>
          <a:p>
            <a:endParaRPr lang="pl-PL" sz="800" dirty="0" smtClean="0"/>
          </a:p>
          <a:p>
            <a:pPr marL="285750" indent="-28575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oszukiwania osób zaginionych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Kontrole pustostanów pod kątem przebywania osób bezdomnych</a:t>
            </a:r>
          </a:p>
          <a:p>
            <a:pPr marL="285750" indent="-28575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ziałania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związane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 kontrolą stanu infrastruktury drogowej</a:t>
            </a:r>
          </a:p>
          <a:p>
            <a:pPr marL="285750" indent="-28575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ontrole na terenie obiektów rekreacyjnych</a:t>
            </a:r>
          </a:p>
          <a:p>
            <a:pPr marL="285750" indent="-285750" algn="just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Zabezpieczenie miejsc w których wiatrołomy spowodowały utrudnienia </a:t>
            </a:r>
          </a:p>
          <a:p>
            <a:pPr algn="just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w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ruchu drogowym, pieszym i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rowerowym</a:t>
            </a:r>
          </a:p>
          <a:p>
            <a:pPr algn="just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Kontrole posesji pod kątem uchwały „antysmogowej”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7" y="967169"/>
            <a:ext cx="1512167" cy="1462000"/>
          </a:xfrm>
          <a:prstGeom prst="rect">
            <a:avLst/>
          </a:prstGeom>
          <a:ln w="31750">
            <a:solidFill>
              <a:srgbClr val="FFFF00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2546011"/>
            <a:ext cx="2304256" cy="1387045"/>
          </a:xfrm>
          <a:prstGeom prst="rect">
            <a:avLst/>
          </a:prstGeom>
          <a:noFill/>
          <a:ln w="3175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7552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6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331640" y="260648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Działania </a:t>
            </a:r>
            <a:r>
              <a:rPr lang="pl-P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profilaktyczno - edukacyjne</a:t>
            </a:r>
            <a:endParaRPr lang="pl-PL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566964" y="836712"/>
            <a:ext cx="8488221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 ramach cyklicznych akcji edukacyjnych funkcjonariusze Straży Gminnej </a:t>
            </a:r>
          </a:p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przeprowadzili szereg szkoleń oraz warsztaty z zakresu:</a:t>
            </a: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,,Bezpieczne pogadanki Zima 2018”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Jestem widoczny, jestem bezpieczny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„Razem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bezpieczniej” i ,, Bezpieczna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droga do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szkoły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- posterunki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rejonach szkół, </a:t>
            </a: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Warsztaty edukacyjno-profilaktyczne w szkołach podstawowych i filach GOK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,,Bezpieczne pogadanki Lato 2018”, </a:t>
            </a:r>
          </a:p>
          <a:p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,,Nie karm SMOGU”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,,Stop pożarom traw”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„Nie zostawiaj mnie w samochodzie”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015" y="4135709"/>
            <a:ext cx="2619908" cy="2151711"/>
          </a:xfrm>
          <a:prstGeom prst="rect">
            <a:avLst/>
          </a:prstGeom>
          <a:ln w="31750">
            <a:solidFill>
              <a:schemeClr val="tx2"/>
            </a:solidFill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3" y="4221088"/>
            <a:ext cx="3284957" cy="2066332"/>
          </a:xfrm>
          <a:prstGeom prst="rect">
            <a:avLst/>
          </a:prstGeom>
          <a:ln w="31750">
            <a:solidFill>
              <a:srgbClr val="FFFF00"/>
            </a:solidFill>
          </a:ln>
        </p:spPr>
      </p:pic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E0190-B77E-421E-A45B-49FBD74DEF90}" type="slidenum">
              <a:rPr lang="pl-PL" smtClean="0"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3540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641</Words>
  <Application>Microsoft Office PowerPoint</Application>
  <PresentationFormat>Pokaz na ekranie (4:3)</PresentationFormat>
  <Paragraphs>127</Paragraphs>
  <Slides>12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Motyw pakietu Office</vt:lpstr>
      <vt:lpstr>Straż Gminna w Nieporęcie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Straż Gminna w Nieporęcie</dc:title>
  <dc:creator>straznik</dc:creator>
  <cp:lastModifiedBy>Joanna Jonska</cp:lastModifiedBy>
  <cp:revision>147</cp:revision>
  <dcterms:created xsi:type="dcterms:W3CDTF">2018-05-02T10:29:25Z</dcterms:created>
  <dcterms:modified xsi:type="dcterms:W3CDTF">2019-06-13T10:14:17Z</dcterms:modified>
</cp:coreProperties>
</file>