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19" r:id="rId2"/>
  </p:sldMasterIdLst>
  <p:notesMasterIdLst>
    <p:notesMasterId r:id="rId56"/>
  </p:notesMasterIdLst>
  <p:handoutMasterIdLst>
    <p:handoutMasterId r:id="rId57"/>
  </p:handoutMasterIdLst>
  <p:sldIdLst>
    <p:sldId id="256" r:id="rId3"/>
    <p:sldId id="345" r:id="rId4"/>
    <p:sldId id="346" r:id="rId5"/>
    <p:sldId id="347" r:id="rId6"/>
    <p:sldId id="349" r:id="rId7"/>
    <p:sldId id="350" r:id="rId8"/>
    <p:sldId id="356" r:id="rId9"/>
    <p:sldId id="348" r:id="rId10"/>
    <p:sldId id="351" r:id="rId11"/>
    <p:sldId id="352" r:id="rId12"/>
    <p:sldId id="353" r:id="rId13"/>
    <p:sldId id="362" r:id="rId14"/>
    <p:sldId id="364" r:id="rId15"/>
    <p:sldId id="363" r:id="rId16"/>
    <p:sldId id="365" r:id="rId17"/>
    <p:sldId id="366" r:id="rId18"/>
    <p:sldId id="355" r:id="rId19"/>
    <p:sldId id="354" r:id="rId20"/>
    <p:sldId id="361" r:id="rId21"/>
    <p:sldId id="335" r:id="rId22"/>
    <p:sldId id="342" r:id="rId23"/>
    <p:sldId id="360" r:id="rId24"/>
    <p:sldId id="339" r:id="rId25"/>
    <p:sldId id="341" r:id="rId26"/>
    <p:sldId id="357" r:id="rId27"/>
    <p:sldId id="358" r:id="rId28"/>
    <p:sldId id="359" r:id="rId29"/>
    <p:sldId id="340" r:id="rId30"/>
    <p:sldId id="338" r:id="rId31"/>
    <p:sldId id="336" r:id="rId32"/>
    <p:sldId id="344" r:id="rId33"/>
    <p:sldId id="266" r:id="rId34"/>
    <p:sldId id="300" r:id="rId35"/>
    <p:sldId id="297" r:id="rId36"/>
    <p:sldId id="331" r:id="rId37"/>
    <p:sldId id="324" r:id="rId38"/>
    <p:sldId id="325" r:id="rId39"/>
    <p:sldId id="326" r:id="rId40"/>
    <p:sldId id="330" r:id="rId41"/>
    <p:sldId id="334" r:id="rId42"/>
    <p:sldId id="333" r:id="rId43"/>
    <p:sldId id="309" r:id="rId44"/>
    <p:sldId id="301" r:id="rId45"/>
    <p:sldId id="312" r:id="rId46"/>
    <p:sldId id="323" r:id="rId47"/>
    <p:sldId id="310" r:id="rId48"/>
    <p:sldId id="337" r:id="rId49"/>
    <p:sldId id="317" r:id="rId50"/>
    <p:sldId id="303" r:id="rId51"/>
    <p:sldId id="308" r:id="rId52"/>
    <p:sldId id="332" r:id="rId53"/>
    <p:sldId id="329" r:id="rId54"/>
    <p:sldId id="322" r:id="rId55"/>
  </p:sldIdLst>
  <p:sldSz cx="12188825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35" autoAdjust="0"/>
    <p:restoredTop sz="95086" autoAdjust="0"/>
  </p:normalViewPr>
  <p:slideViewPr>
    <p:cSldViewPr showGuides="1">
      <p:cViewPr varScale="1">
        <p:scale>
          <a:sx n="70" d="100"/>
          <a:sy n="70" d="100"/>
        </p:scale>
        <p:origin x="364" y="56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20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pl.aka\Desktop\prezentacja%20absolutorium\wykresy%20do%20prezentacji%2015.05.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4598265665417"/>
          <c:y val="0.22038759586291098"/>
          <c:w val="0.83254973012599187"/>
          <c:h val="0.76868717386557583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Arkusz6!$B$2:$B$12</c:f>
              <c:strCache>
                <c:ptCount val="11"/>
                <c:pt idx="0">
                  <c:v>Gospodarka ściekowa</c:v>
                </c:pt>
                <c:pt idx="1">
                  <c:v>Inwestycje oświatowe</c:v>
                </c:pt>
                <c:pt idx="2">
                  <c:v>Ścieżki rowerowe</c:v>
                </c:pt>
                <c:pt idx="3">
                  <c:v>Drogi </c:v>
                </c:pt>
                <c:pt idx="4">
                  <c:v>Obiekty sportowe</c:v>
                </c:pt>
                <c:pt idx="5">
                  <c:v>Administracja publiczna</c:v>
                </c:pt>
                <c:pt idx="6">
                  <c:v>Wodociągi</c:v>
                </c:pt>
                <c:pt idx="7">
                  <c:v>Pozostałe inwestycje i dotacje</c:v>
                </c:pt>
                <c:pt idx="8">
                  <c:v>Oświetlenie ulic</c:v>
                </c:pt>
                <c:pt idx="9">
                  <c:v>Domy i ośrodki kultury</c:v>
                </c:pt>
                <c:pt idx="10">
                  <c:v>Ochotniczne straże pożarne</c:v>
                </c:pt>
              </c:strCache>
            </c:strRef>
          </c:cat>
          <c:val>
            <c:numRef>
              <c:f>Arkusz6!$C$2:$C$12</c:f>
            </c:numRef>
          </c:val>
          <c:extLst>
            <c:ext xmlns:c16="http://schemas.microsoft.com/office/drawing/2014/chart" uri="{C3380CC4-5D6E-409C-BE32-E72D297353CC}">
              <c16:uniqueId val="{00000000-6CF4-4F0A-895D-5B0B29B9C4F1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Arkusz6!$B$2:$B$12</c:f>
              <c:strCache>
                <c:ptCount val="11"/>
                <c:pt idx="0">
                  <c:v>Gospodarka ściekowa</c:v>
                </c:pt>
                <c:pt idx="1">
                  <c:v>Inwestycje oświatowe</c:v>
                </c:pt>
                <c:pt idx="2">
                  <c:v>Ścieżki rowerowe</c:v>
                </c:pt>
                <c:pt idx="3">
                  <c:v>Drogi </c:v>
                </c:pt>
                <c:pt idx="4">
                  <c:v>Obiekty sportowe</c:v>
                </c:pt>
                <c:pt idx="5">
                  <c:v>Administracja publiczna</c:v>
                </c:pt>
                <c:pt idx="6">
                  <c:v>Wodociągi</c:v>
                </c:pt>
                <c:pt idx="7">
                  <c:v>Pozostałe inwestycje i dotacje</c:v>
                </c:pt>
                <c:pt idx="8">
                  <c:v>Oświetlenie ulic</c:v>
                </c:pt>
                <c:pt idx="9">
                  <c:v>Domy i ośrodki kultury</c:v>
                </c:pt>
                <c:pt idx="10">
                  <c:v>Ochotniczne straże pożarne</c:v>
                </c:pt>
              </c:strCache>
            </c:strRef>
          </c:cat>
          <c:val>
            <c:numRef>
              <c:f>Arkusz6!$D$2:$D$12</c:f>
            </c:numRef>
          </c:val>
          <c:extLst>
            <c:ext xmlns:c16="http://schemas.microsoft.com/office/drawing/2014/chart" uri="{C3380CC4-5D6E-409C-BE32-E72D297353CC}">
              <c16:uniqueId val="{00000001-6CF4-4F0A-895D-5B0B29B9C4F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pl-PL" smtClean="0"/>
              <a:t>2021-06-24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pl-PL" smtClean="0"/>
              <a:t>2021-06-24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0992" tIns="45496" rIns="90992" bIns="45496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pl-PL" smtClean="0"/>
              <a:t>46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6062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pl-PL" smtClean="0"/>
              <a:t>47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806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034" y="685800"/>
            <a:ext cx="7998916" cy="2971801"/>
          </a:xfrm>
        </p:spPr>
        <p:txBody>
          <a:bodyPr anchor="b">
            <a:normAutofit/>
          </a:bodyPr>
          <a:lstStyle>
            <a:lvl1pPr algn="l">
              <a:defRPr sz="4799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34" y="3843868"/>
            <a:ext cx="6399133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0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t>2021-06-24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5869" y="8467"/>
            <a:ext cx="3809008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6580" y="91546"/>
            <a:ext cx="607907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3941" y="228600"/>
            <a:ext cx="495171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3927" y="32279"/>
            <a:ext cx="4851725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3383" y="609602"/>
            <a:ext cx="4342268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6555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621" y="533400"/>
            <a:ext cx="10815995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164" y="3843867"/>
            <a:ext cx="8302047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80893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anchor="ctr">
            <a:normAutofit/>
          </a:bodyPr>
          <a:lstStyle>
            <a:lvl1pPr algn="l">
              <a:defRPr sz="3199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114800"/>
            <a:ext cx="8533765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50888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685800"/>
            <a:ext cx="9141620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5835" y="3429000"/>
            <a:ext cx="853217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301068"/>
            <a:ext cx="8532178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4" name="TextBox 13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20474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429000"/>
            <a:ext cx="8532178" cy="1697400"/>
          </a:xfrm>
        </p:spPr>
        <p:txBody>
          <a:bodyPr anchor="b">
            <a:normAutofit/>
          </a:bodyPr>
          <a:lstStyle>
            <a:lvl1pPr algn="l">
              <a:defRPr sz="3199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3" y="5132981"/>
            <a:ext cx="853376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7727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6" y="685800"/>
            <a:ext cx="9141619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5" y="3928534"/>
            <a:ext cx="8532178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978400"/>
            <a:ext cx="8532178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TextBox 10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9672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4" y="3928534"/>
            <a:ext cx="853217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766733"/>
            <a:ext cx="8532178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7088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7858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2950" y="685800"/>
            <a:ext cx="2056864" cy="4572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1" y="685800"/>
            <a:ext cx="7821163" cy="530860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0704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69" y="2126943"/>
            <a:ext cx="10352630" cy="2511835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556" y="4650556"/>
            <a:ext cx="10351067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1521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12374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006600"/>
            <a:ext cx="8532178" cy="2281600"/>
          </a:xfrm>
        </p:spPr>
        <p:txBody>
          <a:bodyPr anchor="b">
            <a:normAutofit/>
          </a:bodyPr>
          <a:lstStyle>
            <a:lvl1pPr algn="l">
              <a:defRPr sz="3599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495800"/>
            <a:ext cx="8532178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t>2021-06-24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1303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33" y="685801"/>
            <a:ext cx="4936369" cy="361526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621" y="685801"/>
            <a:ext cx="4933194" cy="3615266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2379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827" y="685800"/>
            <a:ext cx="4648576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33" y="1270529"/>
            <a:ext cx="4936369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7483" y="685800"/>
            <a:ext cx="4663919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5033" y="1262062"/>
            <a:ext cx="4927904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6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t>2021-06-24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44938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t>2021-06-24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170828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67" y="685800"/>
            <a:ext cx="3656648" cy="1371600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685800"/>
            <a:ext cx="5942053" cy="5308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3167" y="2209800"/>
            <a:ext cx="3656648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5277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582" y="1447800"/>
            <a:ext cx="6018232" cy="1143000"/>
          </a:xfrm>
        </p:spPr>
        <p:txBody>
          <a:bodyPr anchor="b">
            <a:normAutofit/>
          </a:bodyPr>
          <a:lstStyle>
            <a:lvl1pPr algn="l">
              <a:defRPr sz="2799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8754" y="914400"/>
            <a:ext cx="3280120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1582" y="2777067"/>
            <a:ext cx="6019820" cy="2048933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18CDB-507C-4930-A837-A5174CBF43A0}" type="datetimeFigureOut">
              <a:rPr lang="pl-PL" smtClean="0"/>
              <a:t>2021-06-24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984E7-4529-41BC-8A22-8F296747BF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95927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4572" y="2963334"/>
            <a:ext cx="2981081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034" y="4487333"/>
            <a:ext cx="853217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685801"/>
            <a:ext cx="8532178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1833" y="6172201"/>
            <a:ext cx="159978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E0FA9E5-6744-4841-888F-9E7CC0C2B7EC}" type="datetimeFigureOut">
              <a:rPr lang="pl-PL" smtClean="0"/>
              <a:pPr/>
              <a:t>2021-06-24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034" y="6172201"/>
            <a:ext cx="754183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0502" y="5578476"/>
            <a:ext cx="1141948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19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AEAE4A8-A6E5-453E-B946-FB774B73F48C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46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  <p:sldLayoutId id="2147484132" r:id="rId13"/>
    <p:sldLayoutId id="2147484133" r:id="rId14"/>
    <p:sldLayoutId id="2147484134" r:id="rId15"/>
    <p:sldLayoutId id="2147484135" r:id="rId16"/>
    <p:sldLayoutId id="2147484136" r:id="rId17"/>
    <p:sldLayoutId id="2147484137" r:id="rId18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l" defTabSz="457063" rtl="0" eaLnBrk="1" latinLnBrk="0" hangingPunct="1">
        <a:spcBef>
          <a:spcPct val="0"/>
        </a:spcBef>
        <a:buNone/>
        <a:defRPr sz="359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45940" y="1844824"/>
            <a:ext cx="7920880" cy="3312368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raport O STANIE GMINY NIEPORĘT 2020</a:t>
            </a:r>
            <a:endParaRPr lang="pl-PL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Symbol zastępczy obrazu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670108" y="404664"/>
            <a:ext cx="803448" cy="119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ZDROWIE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772816"/>
            <a:ext cx="10801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500" b="1" dirty="0" smtClean="0"/>
              <a:t>Ochrona </a:t>
            </a:r>
            <a:r>
              <a:rPr lang="pl-PL" sz="1500" b="1" dirty="0"/>
              <a:t>zdrowia – zakup świadczeń zdrowotnych</a:t>
            </a:r>
          </a:p>
          <a:p>
            <a:pPr lvl="0" algn="just"/>
            <a:r>
              <a:rPr lang="pl-PL" sz="1500" dirty="0"/>
              <a:t>Pomoc finansowa Powiatowi Legionowskiemu – „Dofinansowanie kosztów funkcjonowania specjalistycznych ambulatoryjnych świadczeń gwarantowanych opieki zdrowotnej w zakresie chirurgii ogólnej oraz chirurgii urazowo-ortopedycznej</a:t>
            </a:r>
            <a:r>
              <a:rPr lang="pl-PL" sz="1500" dirty="0" smtClean="0"/>
              <a:t>”. </a:t>
            </a:r>
          </a:p>
          <a:p>
            <a:pPr lvl="0" algn="just"/>
            <a:r>
              <a:rPr lang="pl-PL" sz="1500" dirty="0" smtClean="0"/>
              <a:t>W </a:t>
            </a:r>
            <a:r>
              <a:rPr lang="pl-PL" sz="1500" dirty="0"/>
              <a:t>2020 roku udział Gminy Nieporęt wynosił 76.275,00 zł. Kwota została w pełni wykorzystana. (W roku 2019 - 76 975,00 zł; w roku 2018 - 62 146,00 zł</a:t>
            </a:r>
            <a:r>
              <a:rPr lang="pl-PL" sz="1500" dirty="0" smtClean="0"/>
              <a:t>).</a:t>
            </a:r>
          </a:p>
          <a:p>
            <a:pPr lvl="0" algn="just"/>
            <a:r>
              <a:rPr lang="pl-PL" sz="1500" dirty="0" smtClean="0"/>
              <a:t>Z </a:t>
            </a:r>
            <a:r>
              <a:rPr lang="pl-PL" sz="1500" dirty="0"/>
              <a:t>ambulatorium w 2020 roku skorzystało 280 (w 2019 roku 333, w roku 2018 - 299) mieszkańców Gminy Nieporęt, łącznie natomiast 3.646 mieszkańców Powiatu Legionowskiego, a całkowity koszt funkcjonowania ambulatorium w 2020 roku wynosił 1.220.400,00 zł.</a:t>
            </a:r>
          </a:p>
          <a:p>
            <a:pPr algn="just"/>
            <a:r>
              <a:rPr lang="pl-PL" sz="1500" dirty="0"/>
              <a:t> </a:t>
            </a:r>
          </a:p>
          <a:p>
            <a:pPr lvl="0" algn="just"/>
            <a:r>
              <a:rPr lang="pl-PL" sz="1500" b="1" dirty="0"/>
              <a:t>Pomoc finansowa Powiatowi Nowodworskiemu – „Dofinansowanie kosztów inwestycyjnych związanych z doposażeniem pomieszczeń Intensywnego Nadzoru Kardiologiczno-Internistycznego w kardiomonitory w Nowodworskim Centrum Medycznym”.</a:t>
            </a:r>
            <a:r>
              <a:rPr lang="pl-PL" sz="1500" dirty="0"/>
              <a:t> </a:t>
            </a:r>
            <a:endParaRPr lang="pl-PL" sz="1500" dirty="0" smtClean="0"/>
          </a:p>
          <a:p>
            <a:pPr lvl="0" algn="just"/>
            <a:r>
              <a:rPr lang="pl-PL" sz="1500" dirty="0" smtClean="0"/>
              <a:t>Dofinasowanie </a:t>
            </a:r>
            <a:r>
              <a:rPr lang="pl-PL" sz="1500" dirty="0"/>
              <a:t>w wysokości 20.000,00 zł. Kwota została w pełni wykorzystana.	</a:t>
            </a:r>
            <a:endParaRPr lang="pl-PL" sz="1500" dirty="0" smtClean="0"/>
          </a:p>
          <a:p>
            <a:pPr lvl="0"/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4292521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ZDROWIE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628800"/>
            <a:ext cx="10801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1500" b="1" dirty="0" smtClean="0"/>
              <a:t>Zakup </a:t>
            </a:r>
            <a:r>
              <a:rPr lang="pl-PL" sz="1500" b="1" dirty="0"/>
              <a:t>świadczeń zdrowotnych w zakresie rehabilitacji leczniczej dla mieszkańców Gminy Nieporęt. Na podstawie umowy </a:t>
            </a:r>
            <a:r>
              <a:rPr lang="pl-PL" sz="1500" dirty="0"/>
              <a:t>pomiędzy Gminą Nieporęt, a Spółką Centrum Medyczne Nieporęt zakupiono świadczenia zdrowotne obejmujące lekarską ambulatoryjną opiekę rehabilitacyjną (porady,  wizyty lekarskie), badania USG, RTG i </a:t>
            </a:r>
            <a:r>
              <a:rPr lang="pl-PL" sz="1500" dirty="0" smtClean="0"/>
              <a:t>badania laboratoryjne</a:t>
            </a:r>
            <a:r>
              <a:rPr lang="pl-PL" sz="1500" dirty="0"/>
              <a:t>. </a:t>
            </a:r>
            <a:endParaRPr lang="pl-PL" sz="1500" dirty="0" smtClean="0"/>
          </a:p>
          <a:p>
            <a:pPr lvl="0" algn="just"/>
            <a:r>
              <a:rPr lang="pl-PL" sz="1500" dirty="0" smtClean="0"/>
              <a:t>W </a:t>
            </a:r>
            <a:r>
              <a:rPr lang="pl-PL" sz="1500" dirty="0"/>
              <a:t>ramach umowy udzielono 862 świadczeń lekarskich, 8 badań ultrasonograficznych, </a:t>
            </a:r>
            <a:r>
              <a:rPr lang="pl-PL" sz="1500" dirty="0" smtClean="0"/>
              <a:t>3 </a:t>
            </a:r>
            <a:r>
              <a:rPr lang="pl-PL" sz="1500" dirty="0"/>
              <a:t>badania RTG oraz 4 świadczenia </a:t>
            </a:r>
            <a:r>
              <a:rPr lang="pl-PL" sz="1500" dirty="0" smtClean="0"/>
              <a:t>laboratoryjne.</a:t>
            </a:r>
          </a:p>
          <a:p>
            <a:pPr lvl="0" algn="just"/>
            <a:r>
              <a:rPr lang="pl-PL" sz="1500" dirty="0" smtClean="0"/>
              <a:t>Całkowity </a:t>
            </a:r>
            <a:r>
              <a:rPr lang="pl-PL" sz="1500" dirty="0"/>
              <a:t>koszt realizacji umowy w 2020 r. wyniósł 82.204,00 zł. (w 2019 r. - 92 802,00 zł; w 2018 - 51 920,00 zł).</a:t>
            </a:r>
          </a:p>
          <a:p>
            <a:pPr algn="just"/>
            <a:r>
              <a:rPr lang="pl-PL" sz="1500" dirty="0"/>
              <a:t> </a:t>
            </a:r>
          </a:p>
          <a:p>
            <a:pPr lvl="0" algn="just"/>
            <a:r>
              <a:rPr lang="pl-PL" sz="1500" b="1" dirty="0"/>
              <a:t>Zakup świadczeń zdrowotnych w zakresie diabetologii dla mieszkańców Gminy Nieporęt</a:t>
            </a:r>
            <a:r>
              <a:rPr lang="pl-PL" sz="1500" dirty="0"/>
              <a:t>. </a:t>
            </a:r>
            <a:r>
              <a:rPr lang="pl-PL" sz="1500" b="1" dirty="0"/>
              <a:t>Na podstawie umowy </a:t>
            </a:r>
            <a:r>
              <a:rPr lang="pl-PL" sz="1500" dirty="0"/>
              <a:t>pomiędzy Gminą Nieporęt, a Spółką Centrum Medyczne Nieporęt zakupiono świadczenia obejmujące lekarską ambulatoryjną opiekę diabetologiczną (wizyty lekarskie, badania laboratoryjne, diagnostyka radiologiczna i ultrasonografia</a:t>
            </a:r>
            <a:r>
              <a:rPr lang="pl-PL" sz="1500" dirty="0" smtClean="0"/>
              <a:t>).</a:t>
            </a:r>
          </a:p>
          <a:p>
            <a:pPr lvl="0" algn="just"/>
            <a:r>
              <a:rPr lang="pl-PL" sz="1500" dirty="0" smtClean="0"/>
              <a:t>W </a:t>
            </a:r>
            <a:r>
              <a:rPr lang="pl-PL" sz="1500" dirty="0"/>
              <a:t>ramach umowy udzielono 244 świadczeń lekarskich, 330 świadczeń laboratoryjnych </a:t>
            </a:r>
            <a:br>
              <a:rPr lang="pl-PL" sz="1500" dirty="0"/>
            </a:br>
            <a:r>
              <a:rPr lang="pl-PL" sz="1500" dirty="0"/>
              <a:t>oraz 2 badania dopplerowskie kończyn </a:t>
            </a:r>
            <a:r>
              <a:rPr lang="pl-PL" sz="1500" dirty="0" smtClean="0"/>
              <a:t>dolnych.</a:t>
            </a:r>
          </a:p>
          <a:p>
            <a:pPr lvl="0" algn="just"/>
            <a:r>
              <a:rPr lang="pl-PL" sz="1500" dirty="0" smtClean="0"/>
              <a:t>Całkowity </a:t>
            </a:r>
            <a:r>
              <a:rPr lang="pl-PL" sz="1500" dirty="0"/>
              <a:t>koszt realizacji umowy w okresie od 02 stycznia 2020 r. do 18 grudnia 2020 r. wyniósł  29.050,00 zł. (dla porównania w  pierwszym roku funkcjonowania poradni, tj. w 2019 roku całkowity koszt realizacji umowy wyniósł 8 296,00 zł.)</a:t>
            </a:r>
          </a:p>
          <a:p>
            <a:endParaRPr lang="pl-PL" dirty="0"/>
          </a:p>
          <a:p>
            <a:pPr algn="just"/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14344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OŚWIATA – PLACÓWKI PUBLICZNE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628800"/>
            <a:ext cx="10801200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2020 roku nie wprowadzano zmian w strukturze sieci szkół i przedszkoli, nie zlikwidowano ani nie powołano nowych placówek, których organem prowadzącym jest Gmina </a:t>
            </a:r>
            <a:r>
              <a:rPr lang="pl-PL" dirty="0" smtClean="0"/>
              <a:t>Nieporęt.</a:t>
            </a:r>
            <a:endParaRPr lang="pl-PL" dirty="0"/>
          </a:p>
          <a:p>
            <a:pPr lvl="0"/>
            <a:endParaRPr lang="pl-PL" dirty="0" smtClean="0"/>
          </a:p>
          <a:p>
            <a:pPr lvl="0"/>
            <a:r>
              <a:rPr lang="pl-PL" dirty="0" smtClean="0"/>
              <a:t>Wykaz publicznych placówek oświatowych (6 szkół, 4 przedszkola):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Szkoła </a:t>
            </a:r>
            <a:r>
              <a:rPr lang="pl-PL" dirty="0"/>
              <a:t>Podstawowa im. Bronisława </a:t>
            </a:r>
            <a:r>
              <a:rPr lang="pl-PL" dirty="0" err="1"/>
              <a:t>Tokaja</a:t>
            </a:r>
            <a:r>
              <a:rPr lang="pl-PL" dirty="0"/>
              <a:t> w Nieporęcie,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Szkoła Podstawowa im. Wojska Polskiego w Białobrzegach,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Szkoła Podstawowa im. Bohaterów Bitwy Warszawskiej 1920 r. w Stanisławowie Pierwszym,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Szkoła Podstawowa im. Wandy Chotomskiej w Józefowie,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Szkoła Podstawowa im. I Batalionu Saperów Kościuszkowskich w Izabelinie,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Zespół Szkolno-Przedszkolny w Wólce Radzymińskiej obejmujący:</a:t>
            </a:r>
          </a:p>
          <a:p>
            <a:r>
              <a:rPr lang="pl-PL" dirty="0" smtClean="0"/>
              <a:t>     - </a:t>
            </a:r>
            <a:r>
              <a:rPr lang="pl-PL" dirty="0"/>
              <a:t>Szkoła Podstawowa im. 28 Pułku Strzelców Kaniowskich w Wólce Radzymińskiej,</a:t>
            </a:r>
          </a:p>
          <a:p>
            <a:r>
              <a:rPr lang="pl-PL" dirty="0" smtClean="0"/>
              <a:t>     - </a:t>
            </a:r>
            <a:r>
              <a:rPr lang="pl-PL" dirty="0"/>
              <a:t>Gminne Przedszkole w Wólce Radzymińskiej,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Gminne Przedszkole w Białobrzegach,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Gminne Przedszkole w Nieporęcie,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Gminne Przedszkole im. Akademii Małych Odkrywców w Zegrzu Południowym. </a:t>
            </a:r>
          </a:p>
          <a:p>
            <a:endParaRPr lang="pl-PL" dirty="0" smtClean="0"/>
          </a:p>
          <a:p>
            <a:endParaRPr lang="pl-PL" dirty="0"/>
          </a:p>
          <a:p>
            <a:pPr algn="just"/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399398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>
                <a:solidFill>
                  <a:schemeClr val="accent1"/>
                </a:solidFill>
              </a:rPr>
              <a:t>- OŚWIATA – PLACÓWKI PUBLICZNE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20263" y="1628800"/>
            <a:ext cx="75752814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Oświata publiczna w Gminie Nieporęt w 2020 r.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023933"/>
              </p:ext>
            </p:extLst>
          </p:nvPr>
        </p:nvGraphicFramePr>
        <p:xfrm>
          <a:off x="693812" y="2276872"/>
          <a:ext cx="9317035" cy="3816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973665590"/>
                    </a:ext>
                  </a:extLst>
                </a:gridCol>
                <a:gridCol w="5428604">
                  <a:extLst>
                    <a:ext uri="{9D8B030D-6E8A-4147-A177-3AD203B41FA5}">
                      <a16:colId xmlns:a16="http://schemas.microsoft.com/office/drawing/2014/main" val="1332102703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1136550966"/>
                    </a:ext>
                  </a:extLst>
                </a:gridCol>
              </a:tblGrid>
              <a:tr h="255192"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kern="150" dirty="0">
                          <a:effectLst/>
                        </a:rPr>
                        <a:t>Gminne Przedszkola</a:t>
                      </a:r>
                      <a:endParaRPr lang="pl-PL" sz="11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liczba gminnych przedszkoli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4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2439283519"/>
                  </a:ext>
                </a:extLst>
              </a:tr>
              <a:tr h="2551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liczba nauczycieli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39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1011029873"/>
                  </a:ext>
                </a:extLst>
              </a:tr>
              <a:tr h="28079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liczba pracowników administracyjno- obsługowych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38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2770962557"/>
                  </a:ext>
                </a:extLst>
              </a:tr>
              <a:tr h="2551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liczba przedszkolaków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325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3169758757"/>
                  </a:ext>
                </a:extLst>
              </a:tr>
              <a:tr h="2551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liczba oddziałów przedszkolnych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15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730627533"/>
                  </a:ext>
                </a:extLst>
              </a:tr>
              <a:tr h="2801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średnia liczba dzieci przypadająca na 1 oddział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21,6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537053709"/>
                  </a:ext>
                </a:extLst>
              </a:tr>
              <a:tr h="255192"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kern="150" dirty="0">
                          <a:effectLst/>
                        </a:rPr>
                        <a:t>Szkoły podstawowe prowadzone przez Gminę Nieporęt</a:t>
                      </a:r>
                      <a:endParaRPr lang="pl-PL" sz="11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liczba gminnych szkół podstawowych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6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3959930653"/>
                  </a:ext>
                </a:extLst>
              </a:tr>
              <a:tr h="4252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liczba nauczycieli w szkołach podstawowych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260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79893908"/>
                  </a:ext>
                </a:extLst>
              </a:tr>
              <a:tr h="4252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liczba pracowników administracyjno- obsługowych w szkołach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45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3753521028"/>
                  </a:ext>
                </a:extLst>
              </a:tr>
              <a:tr h="26146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liczba uczniów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1780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1282357521"/>
                  </a:ext>
                </a:extLst>
              </a:tr>
              <a:tr h="44218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liczba oddziałów szkolnych: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w tym sportowych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92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22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804605934"/>
                  </a:ext>
                </a:extLst>
              </a:tr>
              <a:tr h="4252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50">
                          <a:effectLst/>
                        </a:rPr>
                        <a:t>średnia liczba uczniów przypadająca na 1 oddział</a:t>
                      </a:r>
                      <a:endParaRPr lang="pl-PL" sz="11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kern="150" dirty="0">
                          <a:effectLst/>
                        </a:rPr>
                        <a:t>19,3</a:t>
                      </a:r>
                      <a:endParaRPr lang="pl-PL" sz="11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0567" marR="30567" marT="30567" marB="30567"/>
                </a:tc>
                <a:extLst>
                  <a:ext uri="{0D108BD9-81ED-4DB2-BD59-A6C34878D82A}">
                    <a16:rowId xmlns:a16="http://schemas.microsoft.com/office/drawing/2014/main" val="1726861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39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OŚWIATA – PLACÓWKI NIEPUBLICZNE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628800"/>
            <a:ext cx="108012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Sieć szkół i przedszkoli publicznych (1 szkoła, 7+1 przedszkoli): 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Niepubliczna Szkoła </a:t>
            </a:r>
            <a:r>
              <a:rPr lang="pl-PL" dirty="0" smtClean="0"/>
              <a:t>„Modelowa Szkoła” w </a:t>
            </a:r>
            <a:r>
              <a:rPr lang="pl-PL" dirty="0"/>
              <a:t>Stanisławowie Pierwszym</a:t>
            </a:r>
            <a:endParaRPr lang="pl-PL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Niepubliczne </a:t>
            </a:r>
            <a:r>
              <a:rPr lang="pl-PL" dirty="0"/>
              <a:t>Przedszkole „Odkrywcy” w Kątach </a:t>
            </a:r>
            <a:r>
              <a:rPr lang="pl-PL" dirty="0" smtClean="0"/>
              <a:t>Węgierskich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Niepubliczne Przedszkole „Nutka Milutka” w </a:t>
            </a:r>
            <a:r>
              <a:rPr lang="pl-PL" dirty="0" smtClean="0"/>
              <a:t>Michałowie-Grabinie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Niepubliczne Przedszkole </a:t>
            </a:r>
            <a:r>
              <a:rPr lang="pl-PL" dirty="0" err="1"/>
              <a:t>Norlandia</a:t>
            </a:r>
            <a:r>
              <a:rPr lang="pl-PL" dirty="0"/>
              <a:t> w </a:t>
            </a:r>
            <a:r>
              <a:rPr lang="pl-PL" dirty="0" smtClean="0"/>
              <a:t>Nieporęcie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Niepubliczne Przedszkole Językowe „</a:t>
            </a:r>
            <a:r>
              <a:rPr lang="pl-PL" dirty="0" err="1"/>
              <a:t>Czarlandia</a:t>
            </a:r>
            <a:r>
              <a:rPr lang="pl-PL" dirty="0"/>
              <a:t>” w Stanisławowie </a:t>
            </a:r>
            <a:r>
              <a:rPr lang="pl-PL" dirty="0" smtClean="0"/>
              <a:t>Drugim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Niepubliczne Przedszkole Jodłowy Zakątek w Stanisławowie </a:t>
            </a:r>
            <a:r>
              <a:rPr lang="pl-PL" dirty="0" smtClean="0"/>
              <a:t>Pierwszym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Niepubliczne Przedszkole Modelowe  Przedszkole w Stanisławowie </a:t>
            </a:r>
            <a:r>
              <a:rPr lang="pl-PL" dirty="0" smtClean="0"/>
              <a:t>Pierwszym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Niepubliczne Przedszkole Terapeutyczne OONIWEREK w </a:t>
            </a:r>
            <a:r>
              <a:rPr lang="pl-PL" dirty="0" smtClean="0"/>
              <a:t>Izabelinie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 smtClean="0"/>
              <a:t>Niepubliczne </a:t>
            </a:r>
            <a:r>
              <a:rPr lang="pl-PL" dirty="0"/>
              <a:t>Przedszkole „Krasnalki” w Stanisławowie Pierwszym</a:t>
            </a:r>
            <a:r>
              <a:rPr lang="pl-PL" dirty="0" smtClean="0"/>
              <a:t>.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algn="just"/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332970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OŚWIATA – PLACÓWKI NIEPUBLICZNE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628800"/>
            <a:ext cx="108012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dirty="0"/>
          </a:p>
          <a:p>
            <a:pPr lvl="0"/>
            <a:endParaRPr lang="pl-PL" dirty="0"/>
          </a:p>
          <a:p>
            <a:pPr algn="just"/>
            <a:endParaRPr lang="pl-PL" sz="150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970062"/>
              </p:ext>
            </p:extLst>
          </p:nvPr>
        </p:nvGraphicFramePr>
        <p:xfrm>
          <a:off x="621804" y="2132856"/>
          <a:ext cx="8424936" cy="30417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1576791217"/>
                    </a:ext>
                  </a:extLst>
                </a:gridCol>
                <a:gridCol w="4165654">
                  <a:extLst>
                    <a:ext uri="{9D8B030D-6E8A-4147-A177-3AD203B41FA5}">
                      <a16:colId xmlns:a16="http://schemas.microsoft.com/office/drawing/2014/main" val="1225945639"/>
                    </a:ext>
                  </a:extLst>
                </a:gridCol>
                <a:gridCol w="1739002">
                  <a:extLst>
                    <a:ext uri="{9D8B030D-6E8A-4147-A177-3AD203B41FA5}">
                      <a16:colId xmlns:a16="http://schemas.microsoft.com/office/drawing/2014/main" val="730323921"/>
                    </a:ext>
                  </a:extLst>
                </a:gridCol>
              </a:tblGrid>
              <a:tr h="341983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Przedszkola Niepubliczne</a:t>
                      </a:r>
                      <a:endParaRPr lang="pl-PL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liczba przedszkoli niepublicznych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7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988902429"/>
                  </a:ext>
                </a:extLst>
              </a:tr>
              <a:tr h="3419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liczba przedszkolaków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303</a:t>
                      </a:r>
                      <a:endParaRPr lang="pl-PL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014030555"/>
                  </a:ext>
                </a:extLst>
              </a:tr>
              <a:tr h="58944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kwota rocznej dotacji przekazanej przedszkolom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4 668 447,35 zł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520747043"/>
                  </a:ext>
                </a:extLst>
              </a:tr>
              <a:tr h="589449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Niepubliczne szkoły podstawowe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liczba niepublicznych szkół podstawowych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1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4267538332"/>
                  </a:ext>
                </a:extLst>
              </a:tr>
              <a:tr h="3419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liczba uczniów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43</a:t>
                      </a:r>
                      <a:endParaRPr lang="pl-PL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404913803"/>
                  </a:ext>
                </a:extLst>
              </a:tr>
              <a:tr h="83691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kwota rocznej dotacji przekazanej szkole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(miesiące IX - XII)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109 010,30 zł</a:t>
                      </a:r>
                      <a:endParaRPr lang="pl-PL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900391912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03270" y="1611054"/>
            <a:ext cx="5647765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NSimSun" panose="02010609030101010101" pitchFamily="49" charset="-122"/>
                <a:cs typeface="Lucida Sans"/>
              </a:rPr>
              <a:t>Oświata niepubliczna w Gminie Nieporęt w 2020 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zh-CN" b="1" dirty="0"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zh-CN" b="1" dirty="0"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zh-CN" b="1" dirty="0"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zh-CN" b="1" dirty="0"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zh-CN" b="1" dirty="0"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zh-CN" b="1" dirty="0"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zh-CN" b="1" dirty="0"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zh-CN" b="1" dirty="0"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zh-CN" b="1" dirty="0"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zh-CN" b="1" dirty="0"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zh-CN" b="1" dirty="0">
              <a:latin typeface="Liberation Serif"/>
              <a:ea typeface="NSimSun" panose="0201060903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OŚWIATA W LICZBACH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628800"/>
            <a:ext cx="108012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dirty="0"/>
          </a:p>
          <a:p>
            <a:pPr lvl="0"/>
            <a:endParaRPr lang="pl-PL" dirty="0"/>
          </a:p>
          <a:p>
            <a:pPr algn="just"/>
            <a:endParaRPr lang="pl-PL" sz="15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829536"/>
              </p:ext>
            </p:extLst>
          </p:nvPr>
        </p:nvGraphicFramePr>
        <p:xfrm>
          <a:off x="765820" y="1437049"/>
          <a:ext cx="9649072" cy="2404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8832">
                  <a:extLst>
                    <a:ext uri="{9D8B030D-6E8A-4147-A177-3AD203B41FA5}">
                      <a16:colId xmlns:a16="http://schemas.microsoft.com/office/drawing/2014/main" val="365911598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02559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Wydatki na wynagrodzenia pracowników </a:t>
                      </a:r>
                      <a:r>
                        <a:rPr lang="pl-PL" sz="1200" kern="150" dirty="0" smtClean="0">
                          <a:effectLst/>
                        </a:rPr>
                        <a:t>pedagogicznych</a:t>
                      </a:r>
                      <a:r>
                        <a:rPr lang="pl-PL" sz="1200" kern="150" baseline="0" dirty="0" smtClean="0">
                          <a:effectLst/>
                        </a:rPr>
                        <a:t> </a:t>
                      </a:r>
                      <a:r>
                        <a:rPr lang="pl-PL" sz="1200" kern="150" dirty="0" smtClean="0">
                          <a:effectLst/>
                        </a:rPr>
                        <a:t>i administracyjno-obsługowych</a:t>
                      </a:r>
                      <a:endParaRPr lang="pl-PL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24 475 898,48 zł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873249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Wydatki na rzecz osób fizycznych: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w tym np. stypendia o charakterze motywacyjnym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dodatek wiejski oraz pomoc zdrowotna dla nauczycieli</a:t>
                      </a:r>
                      <a:endParaRPr lang="pl-PL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 1 205 724,99 zł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45 578,00 zł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1 159 256,99 zł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249286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Wydatki związane z realizacją zadań statutowych jednostek: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 w tym np. zakup materiałów i wyposażenia,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pomoce dydaktyczne i książki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usługi remontowe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organizacja bezpłatnego dowozu uczniów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koszty realizacji programu profilaktycznego „Pływam. Jestem zdrowy i bezpieczny”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doskonalenie zawodowe nauczycieli</a:t>
                      </a:r>
                      <a:endParaRPr lang="pl-PL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 4 362 314,04 zł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443 284,00 zł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224 543,62 zł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300 745,37 zł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526 354,48 zł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 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193 651,62 zł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116 142,57 zł</a:t>
                      </a:r>
                      <a:endParaRPr lang="pl-PL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883472048"/>
                  </a:ext>
                </a:extLst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32860"/>
              </p:ext>
            </p:extLst>
          </p:nvPr>
        </p:nvGraphicFramePr>
        <p:xfrm>
          <a:off x="765820" y="4215790"/>
          <a:ext cx="9649072" cy="2517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8832">
                  <a:extLst>
                    <a:ext uri="{9D8B030D-6E8A-4147-A177-3AD203B41FA5}">
                      <a16:colId xmlns:a16="http://schemas.microsoft.com/office/drawing/2014/main" val="70836689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9082463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TYLE </a:t>
                      </a:r>
                      <a:r>
                        <a:rPr lang="pl-PL" sz="1200" kern="150" dirty="0" smtClean="0">
                          <a:effectLst/>
                        </a:rPr>
                        <a:t>GMINA OTRZYMAŁA NA REALIZACJĘ</a:t>
                      </a:r>
                      <a:r>
                        <a:rPr lang="pl-PL" sz="1200" kern="150" baseline="0" dirty="0" smtClean="0">
                          <a:effectLst/>
                        </a:rPr>
                        <a:t> ZADAŃ OŚWIATOWYCH</a:t>
                      </a:r>
                      <a:endParaRPr lang="pl-PL" sz="1200" kern="1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(kwota subwencji oświatowej oraz dotacji przedszkolnej, którą Gmina otrzymała od państwa łącznie w 2020 r.)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 </a:t>
                      </a:r>
                      <a:endParaRPr lang="pl-PL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19 353 010,00 zł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989618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TYLE GMINA PRZEZNACZYŁA NA REALIZACJĘ ZADAŃ OŚWIATOWYCH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w tym: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kwota, jaką Gmina przekazała w ramach dotacji na przedszkola niepubliczne 2020 r,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kwota, jaką Gmina przekazała w ramach dotacji na niepubliczną szkołę podstawową w 2020 r.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kern="150">
                          <a:effectLst/>
                        </a:rPr>
                        <a:t> </a:t>
                      </a:r>
                      <a:endParaRPr lang="pl-PL" sz="1200" kern="15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35 987 874,00 zł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 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 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 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4 668 447,35 zł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 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 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50" dirty="0">
                          <a:effectLst/>
                        </a:rPr>
                        <a:t>109 010,30 zł</a:t>
                      </a:r>
                      <a:endParaRPr lang="pl-PL" sz="12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Lucida Sans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457599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090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ŚRODOWISKO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628800"/>
            <a:ext cx="10801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500" b="1" dirty="0" smtClean="0"/>
              <a:t>PIECE „KOPCIUCHY’</a:t>
            </a:r>
          </a:p>
          <a:p>
            <a:r>
              <a:rPr lang="pl-PL" sz="1500" dirty="0" smtClean="0"/>
              <a:t>W </a:t>
            </a:r>
            <a:r>
              <a:rPr lang="pl-PL" sz="1500" dirty="0"/>
              <a:t>ramach poprawy jakości powietrza na terenie Gminy, Rada Gminy Nieporęt uchwaliła zasady udzielenia dotacji celowej z budżetu gminy Nieporęt na dofinansowanie kosztów inwestycji służących ochronie powietrza (uchwała Nr XXIII/27/2020 Rady Gminy </a:t>
            </a:r>
            <a:r>
              <a:rPr lang="pl-PL" sz="1500" dirty="0" smtClean="0"/>
              <a:t>Nieporęt </a:t>
            </a:r>
            <a:r>
              <a:rPr lang="pl-PL" sz="1500" dirty="0"/>
              <a:t>z dnia 30 marca 2020 r. </a:t>
            </a:r>
          </a:p>
          <a:p>
            <a:r>
              <a:rPr lang="pl-PL" sz="1500" dirty="0"/>
              <a:t>W 2020 roku z Programu skorzystało 41 gospodarstw. Z tego tytułu wypłacono dotacje na łączną kwotę 121 091,78 zł. Program cieszył się dużym zainteresowaniem, w </a:t>
            </a:r>
            <a:r>
              <a:rPr lang="pl-PL" sz="1500" dirty="0" smtClean="0"/>
              <a:t>związku z </a:t>
            </a:r>
            <a:r>
              <a:rPr lang="pl-PL" sz="1500" dirty="0"/>
              <a:t>powyższym jest kontynuowany w kolejnym roku</a:t>
            </a:r>
            <a:r>
              <a:rPr lang="pl-PL" sz="1500" dirty="0" smtClean="0"/>
              <a:t>.</a:t>
            </a:r>
          </a:p>
          <a:p>
            <a:endParaRPr lang="pl-PL" sz="1500" dirty="0" smtClean="0"/>
          </a:p>
          <a:p>
            <a:r>
              <a:rPr lang="pl-PL" sz="1500" b="1" dirty="0" smtClean="0"/>
              <a:t>ODPADY</a:t>
            </a:r>
            <a:endParaRPr lang="pl-PL" sz="1500" b="1" dirty="0"/>
          </a:p>
          <a:p>
            <a:pPr lvl="0"/>
            <a:r>
              <a:rPr lang="pl-PL" sz="1500" dirty="0" smtClean="0"/>
              <a:t>Stawki za gospodarowanie odpadami komunalnymi: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 smtClean="0"/>
              <a:t>29,00  </a:t>
            </a:r>
            <a:r>
              <a:rPr lang="pl-PL" sz="1500" dirty="0"/>
              <a:t>zł miesięcznie – od każdej osoby zamieszkującej daną nieruchomość, jeżeli odpady komunalne są segregowane,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58,00 zł miesięcznie - od każdej osoby zamieszkującej dana nieruchomość, jeżeli odpady komunalne nie są zbierane w sposób </a:t>
            </a:r>
            <a:r>
              <a:rPr lang="pl-PL" sz="1500" dirty="0" smtClean="0"/>
              <a:t>selektywny,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2,00 zł </a:t>
            </a:r>
            <a:r>
              <a:rPr lang="pl-PL" sz="1500" dirty="0" smtClean="0"/>
              <a:t>zwolnienia od </a:t>
            </a:r>
            <a:r>
              <a:rPr lang="pl-PL" sz="1500" dirty="0"/>
              <a:t>stawki opłaty za gospodarowanie odpadami komunalnymi, liczonej od każdego mieszkańca zamieszkującego </a:t>
            </a:r>
            <a:r>
              <a:rPr lang="pl-PL" sz="1500" dirty="0" smtClean="0"/>
              <a:t>nieruchomość dla właścicieli nieruchomości, kompostujących bioodpady.</a:t>
            </a:r>
          </a:p>
          <a:p>
            <a:pPr algn="just"/>
            <a:r>
              <a:rPr lang="pl-PL" sz="1500" dirty="0"/>
              <a:t>W 2020 r. złożonych zostało 135 deklaracji o wysokości opłaty za gospodarowanie odpadami komunalnymi uwzględniających oświadczenie o kompostowaniu bioodpadów stanowiących odpady komunalne w kompostowniku przydomowym. Z powyżej wspomnianych deklaracji wynika, iż zwolnieniem w części z opłaty za gospodarowanie odpadami komunalnymi zostało objętych 482 mieszkańców Gminy – kwota obniżki wyniosła 956 zł (tj. 13 978 zł opłaty podstawowej – 13 022 zł. opłaty obniżonej = 956 zł).</a:t>
            </a:r>
          </a:p>
          <a:p>
            <a:pPr lvl="0"/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just"/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244558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JEDNOSTKI ORGANIZACYJNE – NOWY KSZTAŁT „CENTRUM REKREACJI NIEPORĘT” 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700808"/>
            <a:ext cx="108012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i="1" u="sng" dirty="0" smtClean="0"/>
          </a:p>
          <a:p>
            <a:pPr lvl="0" algn="just"/>
            <a:r>
              <a:rPr lang="pl-PL" i="1" u="sng" dirty="0" smtClean="0"/>
              <a:t>Na </a:t>
            </a:r>
            <a:r>
              <a:rPr lang="pl-PL" i="1" u="sng" dirty="0"/>
              <a:t>mocy uchwały Nr XII/55/2019 Rady Gminy Nieporęt z dnia 29 sierpnia 2019 r. </a:t>
            </a:r>
            <a:r>
              <a:rPr lang="pl-PL" i="1" dirty="0"/>
              <a:t>w sprawie reorganizacji gminnych jednostek organizacyjnych realizujących zadania w zakresie kultury fizycznej i turystyki (Dz. Urz. Woj. </a:t>
            </a:r>
            <a:r>
              <a:rPr lang="pl-PL" i="1" dirty="0" err="1"/>
              <a:t>Maz</a:t>
            </a:r>
            <a:r>
              <a:rPr lang="pl-PL" i="1" dirty="0"/>
              <a:t>. z 2019 r. poz. 11945), </a:t>
            </a:r>
            <a:r>
              <a:rPr lang="pl-PL" i="1" u="sng" dirty="0"/>
              <a:t>z  dniem 1 stycznia 2020 r. dokonała się reorganizacja gminnych jednostek organizacyjnych realizujących zadania  w zakresie kultury fizycznej i turystyki poprzez połączenie jednostek budżetowych gminy Nieporęt: </a:t>
            </a:r>
            <a:endParaRPr lang="pl-PL" i="1" u="sng" dirty="0" smtClean="0"/>
          </a:p>
          <a:p>
            <a:pPr lvl="0" algn="just"/>
            <a:r>
              <a:rPr lang="pl-PL" i="1" u="sng" dirty="0" smtClean="0"/>
              <a:t>Centrum </a:t>
            </a:r>
            <a:r>
              <a:rPr lang="pl-PL" i="1" u="sng" dirty="0"/>
              <a:t>Rekreacji Nieporęt mającego siedzibę w Nieporęcie</a:t>
            </a:r>
            <a:r>
              <a:rPr lang="pl-PL" i="1" dirty="0"/>
              <a:t> utworzonego Uchwałą Nr XLII/43/2017 Rady Gminy Nieporęt z dnia 29 maja 2017 r. w sprawie utworzenia Centrum Rekreacji Nieporęt (Dz. Urz. Woj. </a:t>
            </a:r>
            <a:r>
              <a:rPr lang="pl-PL" i="1" dirty="0" err="1"/>
              <a:t>Maz</a:t>
            </a:r>
            <a:r>
              <a:rPr lang="pl-PL" i="1" dirty="0"/>
              <a:t>. poz. 5359) </a:t>
            </a:r>
            <a:endParaRPr lang="pl-PL" i="1" dirty="0" smtClean="0"/>
          </a:p>
          <a:p>
            <a:pPr lvl="0" algn="just"/>
            <a:r>
              <a:rPr lang="pl-PL" i="1" u="sng" dirty="0" smtClean="0"/>
              <a:t>oraz </a:t>
            </a:r>
            <a:r>
              <a:rPr lang="pl-PL" i="1" u="sng" dirty="0"/>
              <a:t>Ośrodka Sportu i Rekreacji Gminy Nieporęt mającego siedzibę w Stanisławowie Pierwszym </a:t>
            </a:r>
            <a:r>
              <a:rPr lang="pl-PL" i="1" dirty="0"/>
              <a:t>utworzonego Uchwałą Nr XXI/10/2012 Rady Gminy Nieporęt z dnia 21 lutego 2012 r. w sprawie utworzenia gminnej jednostki organizacyjnej pod nazwą ,,Ośrodek Sportu i Rekreacji Gminy Nieporęt’’ (Dz. Urz. Woj. </a:t>
            </a:r>
            <a:r>
              <a:rPr lang="pl-PL" i="1" dirty="0" err="1"/>
              <a:t>Maz</a:t>
            </a:r>
            <a:r>
              <a:rPr lang="pl-PL" i="1" dirty="0"/>
              <a:t>. poz. 1887</a:t>
            </a:r>
            <a:r>
              <a:rPr lang="pl-PL" i="1" dirty="0" smtClean="0"/>
              <a:t>).</a:t>
            </a:r>
          </a:p>
          <a:p>
            <a:pPr lvl="0" algn="just"/>
            <a:endParaRPr lang="pl-PL" dirty="0"/>
          </a:p>
          <a:p>
            <a:pPr algn="just"/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3864923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WSPÓŁPRACA Z INNYMI INSTYTUCJAMI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- MZDW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65820" y="2348880"/>
            <a:ext cx="950505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700" dirty="0" smtClean="0"/>
              <a:t>Wypracowana została koncepcja przebudowy drogi wojewódzkiej, przy dużym zaangażowaniu Gminy.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700" dirty="0"/>
              <a:t>Dokumentacja projektowa przewiduje </a:t>
            </a:r>
            <a:r>
              <a:rPr lang="pl-PL" sz="1700" dirty="0" smtClean="0"/>
              <a:t>m.in. budowę </a:t>
            </a:r>
            <a:r>
              <a:rPr lang="pl-PL" sz="1700" dirty="0"/>
              <a:t>podziemnego przejścia dla </a:t>
            </a:r>
            <a:r>
              <a:rPr lang="pl-PL" sz="1700" dirty="0" smtClean="0"/>
              <a:t>pieszych.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700" dirty="0" smtClean="0"/>
              <a:t>Po stronie Urzędu Gminy jest wydanie decyzji środowiskowej w tej sprawie. A to nastąpi po pozytywnemu zaopiniowaniu Raportu Oddziaływania na Środowisko przez Regionalną Dyrekcję Ochrony Środowiska w Warszawie.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700" dirty="0" smtClean="0"/>
              <a:t>Natomiast zanim zakończy inwestycja – wykonana zostanie sygnalizacja świetlna na przejściu dla pieszych w okolicy Dzikiej Plaży.</a:t>
            </a:r>
          </a:p>
          <a:p>
            <a:pPr algn="just"/>
            <a:endParaRPr lang="pl-PL" sz="1700" dirty="0" smtClean="0">
              <a:solidFill>
                <a:srgbClr val="FF0000"/>
              </a:solidFill>
            </a:endParaRPr>
          </a:p>
          <a:p>
            <a:pPr algn="just"/>
            <a:endParaRPr lang="pl-PL" sz="1700" dirty="0" smtClean="0">
              <a:solidFill>
                <a:srgbClr val="FF000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51472" y="1617385"/>
            <a:ext cx="67687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1500" b="1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PRZEBUDOWA DROGI WOJEWÓDZKIEJ NR 631</a:t>
            </a:r>
          </a:p>
        </p:txBody>
      </p:sp>
    </p:spTree>
    <p:extLst>
      <p:ext uri="{BB962C8B-B14F-4D97-AF65-F5344CB8AC3E}">
        <p14:creationId xmlns:p14="http://schemas.microsoft.com/office/powerpoint/2010/main" val="13091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  <a:endParaRPr lang="pl-PL" sz="2800" b="1" dirty="0" smtClean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44652" y="1340768"/>
            <a:ext cx="10534336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500" dirty="0"/>
              <a:t>Raport o stanie Gminy Nieporęt za 2020 rok, opracowano w związku  z art. 28aa ustawy z dnia 8 marca 1990 r. o samorządzie gminnym (tj. Dz. U. z 2020 r. poz. 713 z </a:t>
            </a:r>
            <a:r>
              <a:rPr lang="pl-PL" sz="1500" dirty="0" err="1"/>
              <a:t>późn</a:t>
            </a:r>
            <a:r>
              <a:rPr lang="pl-PL" sz="1500" dirty="0"/>
              <a:t>. zm.), zgodnie z którym Raport obejmuje podsumowanie działalności wójta w roku poprzednim, w szczególności realizację polityk, </a:t>
            </a:r>
            <a:r>
              <a:rPr lang="pl-PL" sz="1500" dirty="0" smtClean="0"/>
              <a:t>programów i </a:t>
            </a:r>
            <a:r>
              <a:rPr lang="pl-PL" sz="1500" dirty="0"/>
              <a:t>strategii, uchwał rady gminy.</a:t>
            </a:r>
          </a:p>
          <a:p>
            <a:pPr algn="just"/>
            <a:endParaRPr lang="pl-PL" sz="1500" u="sng" dirty="0" smtClean="0"/>
          </a:p>
          <a:p>
            <a:pPr algn="just"/>
            <a:r>
              <a:rPr lang="pl-PL" sz="1500" u="sng" dirty="0" smtClean="0"/>
              <a:t>Raport </a:t>
            </a:r>
            <a:r>
              <a:rPr lang="pl-PL" sz="1500" u="sng" dirty="0"/>
              <a:t>o stanie Gminy Nieporęt za 2020 rok </a:t>
            </a:r>
            <a:r>
              <a:rPr lang="pl-PL" sz="1500" u="sng" dirty="0" smtClean="0"/>
              <a:t>jest </a:t>
            </a:r>
            <a:r>
              <a:rPr lang="pl-PL" sz="1500" b="1" u="sng" dirty="0"/>
              <a:t>TRZECIM RAPORTEM O STANIE GMINY </a:t>
            </a:r>
            <a:r>
              <a:rPr lang="pl-PL" sz="1500" b="1" u="sng" dirty="0" smtClean="0"/>
              <a:t>NIEPORĘT W TAKIEJ FORMIE</a:t>
            </a:r>
            <a:r>
              <a:rPr lang="pl-PL" sz="1500" u="sng" dirty="0" smtClean="0"/>
              <a:t>.</a:t>
            </a:r>
          </a:p>
          <a:p>
            <a:pPr algn="just"/>
            <a:endParaRPr lang="pl-PL" sz="1500" u="sng" dirty="0"/>
          </a:p>
          <a:p>
            <a:pPr algn="just"/>
            <a:r>
              <a:rPr lang="pl-PL" sz="1500" dirty="0"/>
              <a:t>Raport w niezmienionej formie zawiera podsumowanie działalności Wójta Gminy Nieporęt w roku 2020 w następujących obszarach działalności Gminy: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oświata,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zagospodarowanie przestrzenne,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gospodarka odpadami i ochrona środowiska,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zdrowie i pomoc społeczna,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sport, kultura fizyczna i rekreacja,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kultura i dziedzictwo narodowe,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komunikacja,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infrastruktura,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współpraca z organizacjami pozarządowymi,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500" dirty="0"/>
              <a:t>bezpieczeństwo.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107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i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622697"/>
              </p:ext>
            </p:extLst>
          </p:nvPr>
        </p:nvGraphicFramePr>
        <p:xfrm>
          <a:off x="4366220" y="1988840"/>
          <a:ext cx="7416824" cy="4650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Acrobat Document" r:id="rId3" imgW="7562742" imgH="5346691" progId="AcroExch.Document.DC">
                  <p:embed/>
                </p:oleObj>
              </mc:Choice>
              <mc:Fallback>
                <p:oleObj name="Acrobat Document" r:id="rId3" imgW="7562742" imgH="534669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66220" y="1988840"/>
                        <a:ext cx="7416824" cy="4650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WSPÓŁPRACA Z INNYMI INSTYTUCJAMI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- MZDW/POWIAT LEGIONOWSKI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95512" y="2276872"/>
            <a:ext cx="348267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700" dirty="0" smtClean="0"/>
              <a:t>Gmina </a:t>
            </a:r>
            <a:r>
              <a:rPr lang="pl-PL" sz="1700" dirty="0"/>
              <a:t>w porozumieniu </a:t>
            </a:r>
            <a:r>
              <a:rPr lang="pl-PL" sz="1700" dirty="0" smtClean="0"/>
              <a:t>ze </a:t>
            </a:r>
            <a:r>
              <a:rPr lang="pl-PL" sz="1700" dirty="0"/>
              <a:t>Starostwem Powiatowym w Legionowie, oraz MZDW w Warszawie wykonała dokumentację </a:t>
            </a:r>
            <a:r>
              <a:rPr lang="pl-PL" sz="1700" dirty="0" smtClean="0"/>
              <a:t>projektowo-kosztorysową </a:t>
            </a:r>
            <a:r>
              <a:rPr lang="pl-PL" sz="1700" dirty="0"/>
              <a:t>przebudowy ww. skrzyżowania.</a:t>
            </a:r>
          </a:p>
          <a:p>
            <a:pPr algn="just"/>
            <a:r>
              <a:rPr lang="pl-PL" sz="1700" dirty="0"/>
              <a:t>Dokumentacja zawiera projekt ronda z przebudową infrastruktury nie drogowej, odwodnieniem, oświetlenie, oraz ciągi piesze</a:t>
            </a:r>
            <a:r>
              <a:rPr lang="pl-PL" sz="1700" dirty="0" smtClean="0"/>
              <a:t>.</a:t>
            </a:r>
          </a:p>
          <a:p>
            <a:pPr algn="just"/>
            <a:r>
              <a:rPr lang="pl-PL" sz="1700" dirty="0" smtClean="0"/>
              <a:t>Realizacja w przyszłym roku.</a:t>
            </a:r>
          </a:p>
        </p:txBody>
      </p:sp>
      <p:sp>
        <p:nvSpPr>
          <p:cNvPr id="8" name="Prostokąt 7"/>
          <p:cNvSpPr/>
          <p:nvPr/>
        </p:nvSpPr>
        <p:spPr>
          <a:xfrm>
            <a:off x="651472" y="1617385"/>
            <a:ext cx="67687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1500" b="1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DOKUMENTACJA PROJEKTOWA RONDA W STANISŁAWOWIE PIERWSZYM</a:t>
            </a:r>
          </a:p>
        </p:txBody>
      </p:sp>
    </p:spTree>
    <p:extLst>
      <p:ext uri="{BB962C8B-B14F-4D97-AF65-F5344CB8AC3E}">
        <p14:creationId xmlns:p14="http://schemas.microsoft.com/office/powerpoint/2010/main" val="879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WSPÓŁPRACA Z INNYMI INSTYTUCJAMI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- URZĄD MARSZAŁKOWSKI/MZDW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93812" y="2060848"/>
            <a:ext cx="105131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Doświetlenie </a:t>
            </a:r>
            <a:r>
              <a:rPr lang="pl-PL" b="1" dirty="0"/>
              <a:t>przejść dla pieszych </a:t>
            </a:r>
            <a:r>
              <a:rPr lang="pl-PL" b="1" dirty="0" smtClean="0"/>
              <a:t>- dokumentacja </a:t>
            </a:r>
            <a:r>
              <a:rPr lang="pl-PL" b="1" dirty="0"/>
              <a:t>techniczna</a:t>
            </a:r>
          </a:p>
          <a:p>
            <a:r>
              <a:rPr lang="pl-PL" dirty="0"/>
              <a:t>1. Stanisławów Pierwszy rejon skrzyżowania ul. J. Kazimierza z ul. Zajazdową, dz. nr ew. 87;</a:t>
            </a:r>
          </a:p>
          <a:p>
            <a:r>
              <a:rPr lang="pl-PL" dirty="0"/>
              <a:t>2. Stanisławów Pierwszy rejon skrzyżowania ul. J. Kazimierza z ul. Lisią, dz. nr ew. 87;</a:t>
            </a:r>
          </a:p>
          <a:p>
            <a:r>
              <a:rPr lang="pl-PL" dirty="0"/>
              <a:t>3. Nieporęt rejon skrzyżowania ul. J. Kazimierza z ul. Dworcową, dz. nr ew. 930/3, 959;</a:t>
            </a:r>
          </a:p>
          <a:p>
            <a:r>
              <a:rPr lang="pl-PL" dirty="0"/>
              <a:t>4. Nieporęt rejon skrzyżowania ul. J. Kazimierza z ul. Podleśną, dz. nr ew. </a:t>
            </a:r>
            <a:r>
              <a:rPr lang="pl-PL" dirty="0" smtClean="0"/>
              <a:t>930/3.</a:t>
            </a:r>
          </a:p>
          <a:p>
            <a:endParaRPr lang="pl-PL" dirty="0" smtClean="0"/>
          </a:p>
          <a:p>
            <a:r>
              <a:rPr lang="pl-PL" dirty="0" smtClean="0"/>
              <a:t>W zeszłym roku jedno z naszych lokalnych stowarzyszeń – Przyjazny Nieporęt – z sukcesem złożyło w ramach Budżetu Obywatelskiego Mazowsza projekt wykonania ponad 20 bezpiecznych przejść dla pieszych wzdłuż dróg wojewódzkich. </a:t>
            </a:r>
          </a:p>
          <a:p>
            <a:endParaRPr lang="pl-PL" dirty="0" smtClean="0"/>
          </a:p>
          <a:p>
            <a:pPr algn="just"/>
            <a:r>
              <a:rPr lang="pl-PL" dirty="0" smtClean="0"/>
              <a:t>W tym roku, MZDW ma zrealizować wybrany projekt, a wykonana przez Gminę dokumentacja zostanie w tym celu właściwie wykorzystana.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658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WSPÓŁPRACA Z INNYMI INSTYTUCJAMI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- MZDW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65820" y="2348881"/>
            <a:ext cx="51125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700" dirty="0" smtClean="0"/>
              <a:t>W ramach długotrwałej i dobrej współpracy Gminy z Mazowieckim Zarządem Dróg Wojewódzkich w Warszawie, w 2020 roku MZDW przeprowadził remont chodnika wzdłuż drogi wojewódzkiej nr 633, tj. ul. Jana Kazimierza na odcinku od centrum Nieporętu do ul. Izabelińskiej. </a:t>
            </a:r>
          </a:p>
        </p:txBody>
      </p:sp>
      <p:sp>
        <p:nvSpPr>
          <p:cNvPr id="8" name="Prostokąt 7"/>
          <p:cNvSpPr/>
          <p:nvPr/>
        </p:nvSpPr>
        <p:spPr>
          <a:xfrm>
            <a:off x="776064" y="1873423"/>
            <a:ext cx="67687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1500" b="1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REMONT CHODNIKA WZDŁUŻ UL. JANA KAZIMIERZA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844823"/>
            <a:ext cx="4248472" cy="46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WSPÓŁPRACA Z INNYMI INSTYTUCJAMI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- POWIAT LEGIONOWSKI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66348" y="2348880"/>
            <a:ext cx="407188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1700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W 2020 roku, kontynuując założenia porozumienia między Gminą a Powiatem, Powiat przeprowadził postępowanie przetargowe na wybór projektanta, którego zadaniem ma być  stworzenie koncepcji i wykonanie dokumentacji projektowej nowej siedziby dla Liceum  Ogólnokształcącego w Stanisławowie Pierwszym. </a:t>
            </a:r>
            <a:endParaRPr lang="pl-PL" sz="1700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lvl="0" algn="just"/>
            <a:endParaRPr lang="pl-PL" sz="1700" dirty="0" smtClean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lvl="0" algn="just"/>
            <a:r>
              <a:rPr lang="pl-PL" sz="1700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Proces projektowania ma się zakończyć uzyskaniem pozwolenia na budowę już na jesieni tego roku.</a:t>
            </a:r>
            <a:r>
              <a:rPr lang="pl-PL" sz="1700" b="1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  </a:t>
            </a:r>
            <a:endParaRPr lang="pl-PL" sz="1700" b="1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2168680"/>
            <a:ext cx="7375782" cy="4356663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621804" y="1689282"/>
            <a:ext cx="770485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1500" b="1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DOKUMENTACJA PROJEKTOWA LICEUM W STANISŁAWOWIE PIERWSZYM</a:t>
            </a:r>
          </a:p>
        </p:txBody>
      </p:sp>
    </p:spTree>
    <p:extLst>
      <p:ext uri="{BB962C8B-B14F-4D97-AF65-F5344CB8AC3E}">
        <p14:creationId xmlns:p14="http://schemas.microsoft.com/office/powerpoint/2010/main" val="321336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WSPÓŁPRACA Z INNYMI INSTYTUCJAMI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- STOWARZYSZENIE „METROPOLIA WARSZAWSKA”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93812" y="2060848"/>
            <a:ext cx="101531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1500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W kwietniu 2020 roku Gmina przystąpiła do Stowarzyszenia „Metropolia Warszawska” obejmującego kilkadziesiąt gmin położonych wokół Warszawy oraz samą Warszawę.</a:t>
            </a:r>
          </a:p>
          <a:p>
            <a:pPr lvl="0" algn="just"/>
            <a:endParaRPr lang="pl-PL" sz="1500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lvl="0" algn="just"/>
            <a:r>
              <a:rPr lang="pl-PL" sz="1500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Stowarzyszenie zaangażowało się w zmiany prawne dotyczące m.in. finansowania gospodarki odpadami, poprzez wypracowanie wspólnego stanowiska i przekazania go stronie rządowej (planowane zmiany prawne niebawem).</a:t>
            </a:r>
          </a:p>
          <a:p>
            <a:pPr lvl="0" algn="just"/>
            <a:endParaRPr lang="pl-PL" sz="1500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lvl="0" algn="just"/>
            <a:r>
              <a:rPr lang="pl-PL" sz="1500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Wypracowane zostało także stanowisko dotyczące Strategicznego Studium Lokalizacyjnego Inwestycji Centralnego Portu Komunikacyjnego.</a:t>
            </a:r>
          </a:p>
          <a:p>
            <a:pPr lvl="0" algn="just"/>
            <a:endParaRPr lang="pl-PL" sz="1500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lvl="0" algn="just"/>
            <a:r>
              <a:rPr lang="pl-PL" sz="1500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W ramach stowarzyszenia zajęto się tematem dochodów z tytułu udziału JST w podatku dochodowym PIT, </a:t>
            </a:r>
            <a:r>
              <a:rPr lang="pl-PL" sz="1500" u="sng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dopłat z własnych środków JST do subwencji oświatowej </a:t>
            </a:r>
            <a:r>
              <a:rPr lang="pl-PL" sz="1500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oraz wydatków ponoszonych przez JST w związku z pandemia COVID-19.</a:t>
            </a:r>
          </a:p>
          <a:p>
            <a:pPr lvl="0" algn="just"/>
            <a:endParaRPr lang="pl-PL" sz="1500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lvl="0" algn="just"/>
            <a:endParaRPr lang="pl-PL" sz="1500" dirty="0" smtClean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lvl="0" algn="just"/>
            <a:endParaRPr lang="pl-PL" sz="1500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33231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WSPÓŁPRACA Z INNYMI INSTYTUCJAMI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- CPK/PKP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21804" y="1502688"/>
            <a:ext cx="105131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dirty="0" smtClean="0"/>
              <a:t>Wobec </a:t>
            </a:r>
            <a:r>
              <a:rPr lang="pl-PL" dirty="0"/>
              <a:t>zaprezentowanych w ramach konsultacji projektu Strategicznego Studium Lokalizacyjnego Inwestycji Centralnego Portu Komunikacyjnego i przedstawionej propozycji ciągu nr 2 – linii kolejowej nr 20 przez tereny Gminy Nieporęt, Rada Gminy Nieporęt w dniu 5 marca 2020 r. podjęła </a:t>
            </a:r>
            <a:r>
              <a:rPr lang="pl-PL" u="sng" dirty="0"/>
              <a:t>stanowisko wyrażające swój stanowczy sprzeciw</a:t>
            </a:r>
            <a:r>
              <a:rPr lang="pl-PL" dirty="0"/>
              <a:t> wobec zaproponowanych wariantów kolejowych. Upoważniła też Wójta Gminy Nieporęt do podjęcia wszelkich starań zmierzających do zabezpieczenia interesu mieszkańców Gminy oraz wypracowania rozwiązania, które uwzględniałoby zarówno dobro wspólnoty gminnej i środowiska naturalnego, jak i potrzeby rozwoju infrastruktury kolejowej i </a:t>
            </a:r>
            <a:r>
              <a:rPr lang="pl-PL" dirty="0" smtClean="0"/>
              <a:t>lotniczej.</a:t>
            </a:r>
          </a:p>
          <a:p>
            <a:pPr lvl="0" algn="just"/>
            <a:endParaRPr lang="pl-PL" dirty="0" smtClean="0"/>
          </a:p>
          <a:p>
            <a:pPr lvl="0" algn="just"/>
            <a:r>
              <a:rPr lang="pl-PL" b="1" dirty="0" smtClean="0"/>
              <a:t>Wynikiem </a:t>
            </a:r>
            <a:r>
              <a:rPr lang="pl-PL" b="1" dirty="0"/>
              <a:t>tego stanowiska, wystąpień Wójta i pism mieszkańców gminy </a:t>
            </a:r>
            <a:r>
              <a:rPr lang="pl-PL" b="1" dirty="0" smtClean="0"/>
              <a:t>wykluczono warianty, które przewidywały przejście przez teren gminy.</a:t>
            </a:r>
            <a:r>
              <a:rPr lang="pl-PL" dirty="0" smtClean="0"/>
              <a:t> </a:t>
            </a:r>
          </a:p>
          <a:p>
            <a:pPr lvl="0" algn="just"/>
            <a:endParaRPr lang="pl-PL" dirty="0"/>
          </a:p>
          <a:p>
            <a:pPr lvl="0" algn="just"/>
            <a:r>
              <a:rPr lang="pl-PL" dirty="0" smtClean="0"/>
              <a:t>Obecnie </a:t>
            </a:r>
            <a:r>
              <a:rPr lang="pl-PL" dirty="0"/>
              <a:t>w ramach projektu w granicach Gminy rozważana jest wyłącznie rozbudowa istniejącej linii kolejowej nr 10 Warszawa-Tłuszcz do dwóch torów</a:t>
            </a:r>
            <a:r>
              <a:rPr lang="pl-PL" dirty="0" smtClean="0"/>
              <a:t>.</a:t>
            </a:r>
          </a:p>
          <a:p>
            <a:pPr lvl="0" algn="just"/>
            <a:endParaRPr lang="pl-PL" dirty="0"/>
          </a:p>
          <a:p>
            <a:pPr lvl="0" algn="just"/>
            <a:r>
              <a:rPr lang="pl-PL" dirty="0" smtClean="0"/>
              <a:t>Dzięki staraniom Rady i Wójta Gminy przystanek stacji końcowej linii kolejowej nr 28 realizowanej przez PKP S.A. otrzymał nazwę Zegrze Południowe, a pełna nazwa tej trasy otrzymała brzmienie „Wieliszew-Zegrze Południowe”. </a:t>
            </a:r>
          </a:p>
          <a:p>
            <a:pPr lvl="0" algn="just"/>
            <a:endParaRPr lang="pl-PL" b="1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9881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WSPÓŁPRACA Z INNYMI INSTYTUCJAMI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- CPK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1109969"/>
            <a:ext cx="6768752" cy="561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803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WSPÓŁPRACA Z INNYMI INSTYTUCJAMI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- CPK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1725325"/>
            <a:ext cx="10058400" cy="478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6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WSPÓŁPRACA Z INNYMI INSTYTUCJAMI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- SKM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93812" y="2060848"/>
            <a:ext cx="9937104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dirty="0" smtClean="0"/>
              <a:t>Wychodząc </a:t>
            </a:r>
            <a:r>
              <a:rPr lang="pl-PL" dirty="0"/>
              <a:t>naprzeciw potrzebom mieszkańców, w celu usprawnienia i udogodnienia dojazdów mieszkańców Gminy Nieporęt do sąsiadujących z Gminą Nieporęt miast, Wójt Gminy Nieporęt wraz z Burmistrzem miasta i gminy Radzymin, podjął </a:t>
            </a:r>
            <a:r>
              <a:rPr lang="pl-PL" dirty="0" smtClean="0"/>
              <a:t>działania </a:t>
            </a:r>
            <a:r>
              <a:rPr lang="pl-PL" dirty="0"/>
              <a:t>mające ma celu uruchomienie nowego połączenia kolejowego obsługiwanego przez warszawską Szybką Kolej </a:t>
            </a:r>
            <a:r>
              <a:rPr lang="pl-PL" dirty="0" smtClean="0"/>
              <a:t>Miejską, czego efektem było podpisane w dniu 30.12.2019 roku porozumienie </a:t>
            </a:r>
            <a:r>
              <a:rPr lang="pl-PL" dirty="0"/>
              <a:t>pomiędzy Gminą a m.st. </a:t>
            </a:r>
            <a:r>
              <a:rPr lang="pl-PL" dirty="0" smtClean="0"/>
              <a:t>Warszawa. </a:t>
            </a:r>
          </a:p>
          <a:p>
            <a:pPr lvl="0" algn="just"/>
            <a:endParaRPr lang="pl-PL" sz="1500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algn="just"/>
            <a:r>
              <a:rPr lang="pl-PL" b="1" dirty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W dniu 2 stycznia 2020 roku odbył się inauguracyjny kurs SKM linii S-3 na trasie Warszawa (lotnisko Chopina) – Legionowo – Nieporęt – Wólka Radzymińska – Radzymin. </a:t>
            </a:r>
          </a:p>
        </p:txBody>
      </p:sp>
    </p:spTree>
    <p:extLst>
      <p:ext uri="{BB962C8B-B14F-4D97-AF65-F5344CB8AC3E}">
        <p14:creationId xmlns:p14="http://schemas.microsoft.com/office/powerpoint/2010/main" val="38156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WSPÓŁPRACA Z INNYMI INSTYTUCJAMI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- ŚWIATŁOWÓD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93812" y="1556792"/>
            <a:ext cx="100091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dirty="0"/>
              <a:t>W 2020 roku Gmina nawiązała współpracę z Ministerstwem </a:t>
            </a:r>
            <a:r>
              <a:rPr lang="pl-PL" dirty="0" smtClean="0"/>
              <a:t>Cyfryzacji (obecnie jest to KPRM), </a:t>
            </a:r>
            <a:r>
              <a:rPr lang="pl-PL" dirty="0"/>
              <a:t>które rozpoczęło prace m.in. </a:t>
            </a:r>
            <a:r>
              <a:rPr lang="pl-PL" dirty="0" smtClean="0"/>
              <a:t>nad Funduszem </a:t>
            </a:r>
            <a:r>
              <a:rPr lang="pl-PL" dirty="0"/>
              <a:t>Szerokopasmowym skierowanym do samorządów zainteresowanych rozwojem światłowodu na swoim terenie. </a:t>
            </a:r>
            <a:endParaRPr lang="pl-PL" dirty="0" smtClean="0"/>
          </a:p>
          <a:p>
            <a:pPr lvl="0" algn="just"/>
            <a:endParaRPr lang="pl-PL" dirty="0" smtClean="0"/>
          </a:p>
          <a:p>
            <a:pPr lvl="0" algn="just"/>
            <a:r>
              <a:rPr lang="pl-PL" dirty="0" smtClean="0"/>
              <a:t>Gmina </a:t>
            </a:r>
            <a:r>
              <a:rPr lang="pl-PL" dirty="0"/>
              <a:t>Nieporęt, z którą KPRM podpisało na jesieni zeszłego roku list intencyjny o współpracy, jest  jednym z nielicznych samorządów wybranych do konsultacji nad formułą </a:t>
            </a:r>
            <a:r>
              <a:rPr lang="pl-PL" dirty="0" smtClean="0"/>
              <a:t>programów tworzonych przez KPRM. </a:t>
            </a:r>
          </a:p>
          <a:p>
            <a:pPr lvl="0" algn="just"/>
            <a:endParaRPr lang="pl-PL" dirty="0" smtClean="0"/>
          </a:p>
          <a:p>
            <a:pPr lvl="0" algn="just"/>
            <a:r>
              <a:rPr lang="pl-PL" dirty="0" smtClean="0"/>
              <a:t>Podczas </a:t>
            </a:r>
            <a:r>
              <a:rPr lang="pl-PL" dirty="0"/>
              <a:t>konsultacji Gmina proponowała aby nowotworzone programy zakładały ścisły udział operatorów telekomunikacyjnych, którzy zajmą się budową i świadczeniem usług dla mieszkańców z samorządami, które najlepiej znają potrzeby </a:t>
            </a:r>
            <a:r>
              <a:rPr lang="pl-PL" dirty="0" smtClean="0"/>
              <a:t>swoich </a:t>
            </a:r>
            <a:r>
              <a:rPr lang="pl-PL" dirty="0"/>
              <a:t>mieszkańców. </a:t>
            </a:r>
            <a:endParaRPr lang="pl-PL" dirty="0" smtClean="0"/>
          </a:p>
          <a:p>
            <a:pPr lvl="0" algn="just"/>
            <a:endParaRPr lang="pl-PL" dirty="0"/>
          </a:p>
          <a:p>
            <a:pPr lvl="0" algn="just"/>
            <a:r>
              <a:rPr lang="pl-PL" dirty="0" smtClean="0"/>
              <a:t>W </a:t>
            </a:r>
            <a:r>
              <a:rPr lang="pl-PL" dirty="0"/>
              <a:t>grę wchodzą tu także konsultacje dotyczące Funduszu Odbudowy i Krajowego Planu Odbudowy, które </a:t>
            </a:r>
            <a:r>
              <a:rPr lang="pl-PL" dirty="0" smtClean="0"/>
              <a:t>przewidują </a:t>
            </a:r>
            <a:r>
              <a:rPr lang="pl-PL" dirty="0"/>
              <a:t>gigantyczne pieniądze na rozwój światłowodu w Polsce.</a:t>
            </a:r>
            <a:endParaRPr lang="pl-PL" sz="1500" b="1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27074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  <a:endParaRPr lang="pl-PL" sz="2800" b="1" dirty="0" smtClean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437049"/>
            <a:ext cx="10369152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500" dirty="0"/>
              <a:t>Raport o stanie Gminy został opracowany – jak w latach ubiegłych - na podstawie i z uwzględnieniem zgromadzonych przez pracowników Urzędu Gminy Nieporęt danych oraz dokumentów, będących                               w posiadaniu Urzędu, w tym m.in.: Strategii Rozwoju Gminy Nieporęt na lata 2015-2025, sprawozdań jednostek organizacyjnych, wynikających z odrębnych uregulowań, a także informacji zamieszczanych </a:t>
            </a:r>
            <a:r>
              <a:rPr lang="pl-PL" sz="1500" dirty="0" smtClean="0"/>
              <a:t>na </a:t>
            </a:r>
            <a:r>
              <a:rPr lang="pl-PL" sz="1500" dirty="0"/>
              <a:t>stronie internetowej  i w Biuletynie Informacji Publicznej Gminy Nieporęt</a:t>
            </a:r>
            <a:r>
              <a:rPr lang="pl-PL" sz="1500" dirty="0" smtClean="0"/>
              <a:t>.</a:t>
            </a:r>
          </a:p>
          <a:p>
            <a:pPr algn="just"/>
            <a:endParaRPr lang="pl-PL" sz="1500" dirty="0"/>
          </a:p>
          <a:p>
            <a:endParaRPr lang="pl-PL" sz="1500" dirty="0" smtClean="0"/>
          </a:p>
          <a:p>
            <a:pPr algn="just"/>
            <a:r>
              <a:rPr lang="pl-PL" b="1" dirty="0" smtClean="0"/>
              <a:t>Niezależnie </a:t>
            </a:r>
            <a:r>
              <a:rPr lang="pl-PL" b="1" dirty="0"/>
              <a:t>od okoliczności z którymi wszystkim nam przyszło się </a:t>
            </a:r>
            <a:r>
              <a:rPr lang="pl-PL" b="1" dirty="0" smtClean="0"/>
              <a:t>mierzyć, w </a:t>
            </a:r>
            <a:r>
              <a:rPr lang="pl-PL" b="1" dirty="0"/>
              <a:t>służbie mieszkańcom Gminy Nieporęt, w działaniach dla naszej lokalnej społeczności, realizowane były i są zadania z misją samorządności, ku lepszej przyszłości ucząc i </a:t>
            </a:r>
            <a:r>
              <a:rPr lang="pl-PL" b="1" dirty="0" smtClean="0"/>
              <a:t>czerpiąc </a:t>
            </a:r>
            <a:r>
              <a:rPr lang="pl-PL" b="1" dirty="0"/>
              <a:t>z historii oraz dziedzictwa Gminy Nieporęt, czego podsumowaniem, przynajmniej w pewnym stopniu, </a:t>
            </a:r>
            <a:r>
              <a:rPr lang="pl-PL" b="1" dirty="0" smtClean="0"/>
              <a:t>jest </a:t>
            </a:r>
            <a:r>
              <a:rPr lang="pl-PL" b="1" u="sng" dirty="0"/>
              <a:t>Raport o stanie Gminy Nieporęt za 2020 rok. </a:t>
            </a:r>
            <a:endParaRPr lang="pl-PL" b="1" u="sng" dirty="0" smtClean="0"/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10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chemeClr val="accent1"/>
                </a:solidFill>
                <a:latin typeface="+mj-lt"/>
              </a:rPr>
              <a:t>ŚWIATŁOWÓD W GMINIE NIEPORĘT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21804" y="1413065"/>
            <a:ext cx="10225136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b="1" dirty="0" smtClean="0"/>
              <a:t>ORANGE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Orange Polska S.A. (OPL) </a:t>
            </a:r>
            <a:r>
              <a:rPr lang="pl-PL" sz="1600" dirty="0" smtClean="0"/>
              <a:t>realizował </a:t>
            </a:r>
            <a:r>
              <a:rPr lang="pl-PL" sz="1600" dirty="0"/>
              <a:t>swój projekt, finansowany ze środków unijnych (POPC), polegający na podłączeniu do światłowodu wszystkich szkół podstawowych na terenie Gminy oraz wybranych kilkuset gospodarstw domowych. Do końca 2020 roku </a:t>
            </a:r>
            <a:r>
              <a:rPr lang="pl-PL" sz="1600" b="1" dirty="0"/>
              <a:t>podłączonych zostało ponad 400 gospodarstw</a:t>
            </a:r>
            <a:r>
              <a:rPr lang="pl-PL" sz="1600" dirty="0"/>
              <a:t> w Białobrzegach, Nieporęcie, Rembelszczyźnie, Stanisławowie Pierwszym, Aleksandrowie i Kątach Węgierskich. Do podłączenia zostało jeszcze kilkadziesiąt adresów.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 smtClean="0"/>
              <a:t>Pomimo </a:t>
            </a:r>
            <a:r>
              <a:rPr lang="pl-PL" sz="1600" dirty="0"/>
              <a:t>oczywistych </a:t>
            </a:r>
            <a:r>
              <a:rPr lang="pl-PL" sz="1600" dirty="0" smtClean="0"/>
              <a:t>utrudnień związanych z COVID-19 </a:t>
            </a:r>
            <a:r>
              <a:rPr lang="pl-PL" sz="1600" dirty="0"/>
              <a:t>Gmina doprowadziła do uruchomienia </a:t>
            </a:r>
            <a:r>
              <a:rPr lang="pl-PL" sz="1600" dirty="0" smtClean="0"/>
              <a:t>przez OPL projektu </a:t>
            </a:r>
            <a:r>
              <a:rPr lang="pl-PL" sz="1600" dirty="0"/>
              <a:t>budowy sieci światłowodowej na osiedlu Głogi w Nieporęcie. </a:t>
            </a:r>
            <a:r>
              <a:rPr lang="pl-PL" sz="1600" dirty="0" smtClean="0"/>
              <a:t>Przy </a:t>
            </a:r>
            <a:r>
              <a:rPr lang="pl-PL" sz="1600" dirty="0"/>
              <a:t>zaangażowaniu </a:t>
            </a:r>
            <a:r>
              <a:rPr lang="pl-PL" sz="1600" dirty="0" smtClean="0"/>
              <a:t>Gminy, </a:t>
            </a:r>
            <a:r>
              <a:rPr lang="pl-PL" sz="1600" dirty="0"/>
              <a:t>OPL zebrał wszystkie możliwe zgody mieszkańców osiedla na realizację inwestycji, dzięki czemu w drugiej połowie roku możliwe było wykonanie większości prac </a:t>
            </a:r>
            <a:r>
              <a:rPr lang="pl-PL" sz="1600" dirty="0" smtClean="0"/>
              <a:t>budowlanych i </a:t>
            </a:r>
            <a:r>
              <a:rPr lang="pl-PL" sz="1600" dirty="0"/>
              <a:t>podłączeniowych. </a:t>
            </a:r>
            <a:endParaRPr lang="pl-PL" sz="1600" dirty="0" smtClean="0"/>
          </a:p>
          <a:p>
            <a:pPr algn="just"/>
            <a:endParaRPr lang="pl-PL" sz="1600" b="1" dirty="0" smtClean="0"/>
          </a:p>
          <a:p>
            <a:pPr algn="just"/>
            <a:r>
              <a:rPr lang="pl-PL" sz="1600" b="1" dirty="0" smtClean="0"/>
              <a:t>N3Net i inni operatorzy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W drugiej połowie 2020 roku Gmina rozpoczęła rozmowy z kolejnymi operatorami i już na przełomie roku uzyskała zapewnienia o realizacji sieci światłowodowych w 2021 roku</a:t>
            </a:r>
          </a:p>
          <a:p>
            <a:pPr lvl="0" algn="just"/>
            <a:endParaRPr lang="pl-PL" sz="1600" b="1" dirty="0" smtClean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W 2021 roku na teren naszej gminy weszła spółka N3Net – rozpoczynając montaż światłowodu od Wólki Radzymińskiej, Beniaminowa i Ryni. </a:t>
            </a:r>
            <a:endParaRPr lang="pl-PL" sz="1600" b="1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lvl="0" algn="just"/>
            <a:endParaRPr lang="pl-PL" sz="1500" b="1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164163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38028" y="1268760"/>
            <a:ext cx="6584144" cy="158417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/>
            </a:r>
            <a:b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</a:b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INWESTYCJE 2020</a:t>
            </a:r>
            <a:endParaRPr lang="pl-PL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69876" y="3284984"/>
            <a:ext cx="8928992" cy="1155738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zrealizowane przez </a:t>
            </a:r>
          </a:p>
          <a:p>
            <a:pPr algn="ctr"/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</a:rPr>
              <a:t>Urząd Gminy Nieporęt</a:t>
            </a: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pl-PL" sz="4000" dirty="0"/>
          </a:p>
          <a:p>
            <a:pPr algn="l"/>
            <a:endParaRPr lang="pl-PL" dirty="0"/>
          </a:p>
          <a:p>
            <a:pPr algn="l"/>
            <a:endParaRPr lang="pl-PL" dirty="0"/>
          </a:p>
        </p:txBody>
      </p:sp>
      <p:pic>
        <p:nvPicPr>
          <p:cNvPr id="4" name="Symbol zastępczy obrazu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670108" y="404664"/>
            <a:ext cx="803448" cy="119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0364" y="548680"/>
            <a:ext cx="9737734" cy="792088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accent1"/>
                </a:solidFill>
              </a:rPr>
              <a:t>ZESTAWIENIE WYDATKÓW INWESTYCYJNYCH</a:t>
            </a:r>
          </a:p>
        </p:txBody>
      </p:sp>
      <p:pic>
        <p:nvPicPr>
          <p:cNvPr id="4" name="Symbol zastępczy obrazu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558908" y="548680"/>
            <a:ext cx="803448" cy="1196301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464851"/>
              </p:ext>
            </p:extLst>
          </p:nvPr>
        </p:nvGraphicFramePr>
        <p:xfrm>
          <a:off x="765820" y="1412776"/>
          <a:ext cx="8280921" cy="4608512"/>
        </p:xfrm>
        <a:graphic>
          <a:graphicData uri="http://schemas.openxmlformats.org/drawingml/2006/table">
            <a:tbl>
              <a:tblPr firstRow="1" firstCol="1" bandRow="1"/>
              <a:tblGrid>
                <a:gridCol w="2339083">
                  <a:extLst>
                    <a:ext uri="{9D8B030D-6E8A-4147-A177-3AD203B41FA5}">
                      <a16:colId xmlns:a16="http://schemas.microsoft.com/office/drawing/2014/main" val="1939507070"/>
                    </a:ext>
                  </a:extLst>
                </a:gridCol>
                <a:gridCol w="1431735">
                  <a:extLst>
                    <a:ext uri="{9D8B030D-6E8A-4147-A177-3AD203B41FA5}">
                      <a16:colId xmlns:a16="http://schemas.microsoft.com/office/drawing/2014/main" val="3783163405"/>
                    </a:ext>
                  </a:extLst>
                </a:gridCol>
                <a:gridCol w="781531">
                  <a:extLst>
                    <a:ext uri="{9D8B030D-6E8A-4147-A177-3AD203B41FA5}">
                      <a16:colId xmlns:a16="http://schemas.microsoft.com/office/drawing/2014/main" val="2250339587"/>
                    </a:ext>
                  </a:extLst>
                </a:gridCol>
                <a:gridCol w="1301327">
                  <a:extLst>
                    <a:ext uri="{9D8B030D-6E8A-4147-A177-3AD203B41FA5}">
                      <a16:colId xmlns:a16="http://schemas.microsoft.com/office/drawing/2014/main" val="3011209801"/>
                    </a:ext>
                  </a:extLst>
                </a:gridCol>
                <a:gridCol w="1302245">
                  <a:extLst>
                    <a:ext uri="{9D8B030D-6E8A-4147-A177-3AD203B41FA5}">
                      <a16:colId xmlns:a16="http://schemas.microsoft.com/office/drawing/2014/main" val="3047399687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4200890624"/>
                    </a:ext>
                  </a:extLst>
                </a:gridCol>
              </a:tblGrid>
              <a:tr h="748649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Kategoria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Wydatek inwestycyjny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Udział %                       wg kategorii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Dofinansowanie środki unijne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Dofinansowanie środki krajowe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Udział % wkładu zewnętrznego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926182"/>
                  </a:ext>
                </a:extLst>
              </a:tr>
              <a:tr h="296390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Ścieżki rowerowe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4 438 335,32 zł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32,04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3 258 431,89 zł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73,42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610765"/>
                  </a:ext>
                </a:extLst>
              </a:tr>
              <a:tr h="273067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Gospodarka ściekowa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3 688 245,62 zł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26,63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229 644,28 zł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1 082 433,00 zł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35,57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258234"/>
                  </a:ext>
                </a:extLst>
              </a:tr>
              <a:tr h="388707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Obiekty sportowe i rekreacyjne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1 681 546,27 zł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12,14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142690"/>
                  </a:ext>
                </a:extLst>
              </a:tr>
              <a:tr h="267235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Drogi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1 388 660,12 zł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10,03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8351938"/>
                  </a:ext>
                </a:extLst>
              </a:tr>
              <a:tr h="272096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Wodociągi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456 860,02 zł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3,30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875311"/>
                  </a:ext>
                </a:extLst>
              </a:tr>
              <a:tr h="315825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Oświata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633 675,29 zł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4,57 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360 000,00 zł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56,81 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196437"/>
                  </a:ext>
                </a:extLst>
              </a:tr>
              <a:tr h="360526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Oświetlenie ulic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437 809,10 zł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3,16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009556"/>
                  </a:ext>
                </a:extLst>
              </a:tr>
              <a:tr h="384819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Pozostałe inwestycje i dotacje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803 481,21 zł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5,80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990500"/>
                  </a:ext>
                </a:extLst>
              </a:tr>
              <a:tr h="416888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Administracja publiczna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129 097,00 zł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0,93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51 494,90 zł 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12 843,60 zł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49,86 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763708"/>
                  </a:ext>
                </a:extLst>
              </a:tr>
              <a:tr h="395510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Bezpieczeństwo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193 280,50 zł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1,40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 172 100,00 zł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79,28 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636180"/>
                  </a:ext>
                </a:extLst>
              </a:tr>
              <a:tr h="488800"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suma: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13 850 990,45 zł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100,00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3 539 571,07 zł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1 627 406,60 zł </a:t>
                      </a:r>
                      <a:endParaRPr kumimoji="0" lang="pl-PL" altLang="pl-P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 defTabSz="455613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5613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r" defTabSz="45561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37%</a:t>
                      </a:r>
                      <a:endParaRPr kumimoji="0" lang="pl-PL" alt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18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7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78073"/>
              </p:ext>
            </p:extLst>
          </p:nvPr>
        </p:nvGraphicFramePr>
        <p:xfrm>
          <a:off x="2333" y="233061"/>
          <a:ext cx="10231738" cy="6120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Symbol zastępczy obrazu 8">
            <a:extLst>
              <a:ext uri="{FF2B5EF4-FFF2-40B4-BE49-F238E27FC236}">
                <a16:creationId xmlns:a16="http://schemas.microsoft.com/office/drawing/2014/main" id="{43D52C2D-726D-4061-8D03-AA4CF2633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558908" y="476672"/>
            <a:ext cx="803448" cy="119630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876" y="1246971"/>
            <a:ext cx="8878824" cy="5134356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10966" y="454883"/>
            <a:ext cx="9737734" cy="7920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98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 smtClean="0"/>
              <a:t>STRUKTURA WYDATKÓW INWESTYCYJNYCH W 2020 roku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41487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6" y="692696"/>
            <a:ext cx="9176004" cy="6017821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05780" y="442854"/>
            <a:ext cx="9737734" cy="7920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98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 smtClean="0"/>
              <a:t>UDZIAŁ ŚRODKÓW Zewnętrznych W WYDATKACH INWESTYCYJNYCH W 2020 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4315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73288" y="423399"/>
            <a:ext cx="9361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PORÓWNANIE WYDATKÓW INWESTYCYJNYCH W KATEGORIACH W LATACH 2018, 2019 i 2020</a:t>
            </a:r>
            <a:endParaRPr lang="pl-PL" sz="2400" b="1" dirty="0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6" name="Symbol zastępczy zawartości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5739479"/>
              </p:ext>
            </p:extLst>
          </p:nvPr>
        </p:nvGraphicFramePr>
        <p:xfrm>
          <a:off x="473288" y="1530727"/>
          <a:ext cx="10050462" cy="463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Chart" r:id="rId4" imgW="10053175" imgH="4645555" progId="Excel.Chart.8">
                  <p:embed/>
                </p:oleObj>
              </mc:Choice>
              <mc:Fallback>
                <p:oleObj name="Chart" r:id="rId4" imgW="10053175" imgH="4645555" progId="Excel.Chart.8">
                  <p:embed/>
                  <p:pic>
                    <p:nvPicPr>
                      <p:cNvPr id="24580" name="Symbol zastępczy zawartości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88" y="1530727"/>
                        <a:ext cx="10050462" cy="463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31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30333" y="482942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PORÓWNANIE ŹRÓDEŁ FINANSOWANIA W LATACH</a:t>
            </a:r>
          </a:p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2018, 2019 i 2020 </a:t>
            </a:r>
            <a:endParaRPr lang="pl-PL" sz="2400" b="1" dirty="0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6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2440004"/>
              </p:ext>
            </p:extLst>
          </p:nvPr>
        </p:nvGraphicFramePr>
        <p:xfrm>
          <a:off x="361063" y="1646803"/>
          <a:ext cx="10333038" cy="499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Chart" r:id="rId4" imgW="10339712" imgH="5005250" progId="Excel.Chart.8">
                  <p:embed/>
                </p:oleObj>
              </mc:Choice>
              <mc:Fallback>
                <p:oleObj name="Chart" r:id="rId4" imgW="10339712" imgH="5005250" progId="Excel.Chart.8">
                  <p:embed/>
                  <p:pic>
                    <p:nvPicPr>
                      <p:cNvPr id="25603" name="Symbol zastępczy zawartości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063" y="1646803"/>
                        <a:ext cx="10333038" cy="499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8222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graphicFrame>
        <p:nvGraphicFramePr>
          <p:cNvPr id="5" name="Wykres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105140"/>
              </p:ext>
            </p:extLst>
          </p:nvPr>
        </p:nvGraphicFramePr>
        <p:xfrm>
          <a:off x="909836" y="836712"/>
          <a:ext cx="9073008" cy="56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Chart" r:id="rId4" imgW="8230313" imgH="6230652" progId="Excel.Chart.8">
                  <p:embed/>
                </p:oleObj>
              </mc:Choice>
              <mc:Fallback>
                <p:oleObj name="Chart" r:id="rId4" imgW="8230313" imgH="6230652" progId="Excel.Chart.8">
                  <p:embed/>
                  <p:pic>
                    <p:nvPicPr>
                      <p:cNvPr id="26628" name="Wykres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836" y="836712"/>
                        <a:ext cx="9073008" cy="5688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 6"/>
          <p:cNvSpPr/>
          <p:nvPr/>
        </p:nvSpPr>
        <p:spPr>
          <a:xfrm>
            <a:off x="591480" y="476672"/>
            <a:ext cx="10513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POZIOM WSPÓŁFINANSOWANIA W LATACH 2018, 2019 i 2020 </a:t>
            </a:r>
            <a:endParaRPr lang="pl-PL" sz="24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619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FINANSOWANIE</a:t>
            </a:r>
            <a:r>
              <a:rPr lang="pl-PL" sz="2800" b="1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ZEWNĘTRZNE</a:t>
            </a:r>
            <a:r>
              <a:rPr lang="pl-PL" sz="2800" b="1" dirty="0" smtClean="0">
                <a:solidFill>
                  <a:schemeClr val="accent1"/>
                </a:solidFill>
                <a:latin typeface="+mj-lt"/>
              </a:rPr>
              <a:t> 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– ŚRODKI UNIJNE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49796" y="1772816"/>
            <a:ext cx="10009112" cy="416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pl-PL" sz="1400" dirty="0"/>
              <a:t>W 2020 roku zrealizowano II i III etap drogi rowerowej wzdłuż Kanału Żerańskiego o długości 3,6 km od Szkoły Podstawowej w Stanisławowie Pierwszym do granic m. st. Warszawy w ramach projektu pn.</a:t>
            </a:r>
            <a:r>
              <a:rPr lang="pl-PL" sz="1400" i="1" dirty="0"/>
              <a:t> „</a:t>
            </a:r>
            <a:r>
              <a:rPr lang="pl-PL" sz="1400" dirty="0"/>
              <a:t>Rozwój zintegrowanej sieci dróg rowerowych na terenie gmin: Marki, Ząbki, Zielonka, Kobyłka, Wołomin, Radzymin, Nieporęt w ramach ZIT WOF” – </a:t>
            </a:r>
            <a:r>
              <a:rPr lang="pl-PL" sz="1400" b="1" dirty="0"/>
              <a:t>dofinansowanie to ok. 3,4 mln zł</a:t>
            </a:r>
            <a:r>
              <a:rPr lang="pl-PL" sz="1400" dirty="0"/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pl-PL" sz="1400" dirty="0"/>
              <a:t>Powyższy projekt rozszerzono o budowę dodatkowej drogi rowerowej oraz chodnika na odcinku od ul. Kościelnej w Kątach Węgierskich do wysokości Kanału Żerańskiego w Rembelszczyźnie – </a:t>
            </a:r>
            <a:r>
              <a:rPr lang="pl-PL" sz="1400" b="1" dirty="0"/>
              <a:t>dofinansowanie to ok. 2,6 mln</a:t>
            </a:r>
            <a:r>
              <a:rPr lang="pl-PL" sz="1400" dirty="0"/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pl-PL" sz="1400" dirty="0"/>
              <a:t>Publiczny Internet dla każdego w Urzędzie Gminy Nieporęt - w ramach Programu Operacyjnego Polska Cyfrowa 2014-2020, zrealizowany został dostęp do bezpłatnego Internetu w budynku urzędu oraz                                  w promieniu 100 metrów od niego. Zapewniło go 17 urządzeń dostępowych – </a:t>
            </a:r>
            <a:r>
              <a:rPr lang="pl-PL" sz="1400" b="1" dirty="0"/>
              <a:t>dofinansowanie to 64,3 tys. zł</a:t>
            </a:r>
            <a:r>
              <a:rPr lang="pl-PL" sz="1400" dirty="0">
                <a:ea typeface="SimSun" panose="02010600030101010101" pitchFamily="2" charset="-122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pl-PL" sz="1400" dirty="0"/>
              <a:t>Termomodernizacja budynku Szkoły Podstawowej w Stanisławowie Pierwszym – złożono wniosek o dofinansowanie w ramach RPO WM 2014-2020 – </a:t>
            </a:r>
            <a:r>
              <a:rPr lang="pl-PL" sz="1400" b="1" dirty="0"/>
              <a:t>dofinansowanie to 2,5 mln zł</a:t>
            </a:r>
            <a:endParaRPr lang="pl-PL" sz="1000" dirty="0">
              <a:latin typeface="+mj-lt"/>
              <a:ea typeface="SimSun" panose="02010600030101010101" pitchFamily="2" charset="-122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32108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FINANSOWANIE ZEWNĘTRZNE 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– ŚRODKI UNIJNE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49796" y="1916832"/>
            <a:ext cx="92170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arenR" startAt="5"/>
            </a:pPr>
            <a:r>
              <a:rPr lang="pl-PL" sz="1400" dirty="0">
                <a:solidFill>
                  <a:prstClr val="black"/>
                </a:solidFill>
              </a:rPr>
              <a:t>Budowa kanalizacji sanitarnej w Nieporęcie w ramach rozszerzenia projektu pn. Uporządkowanie gospodarki ściekowej na osiedlach w Białobrzegach i Zegrzu Południowym – zakończono prace budowlane w ul. Rumiankowej i Białego Bzu w Nieporęcie. W połowie roku nastąpiło rozszerzenie projektu – o budowę kanalizacji sanitarnej w ul. Brzozowej, Spokojnej, Pszenicznej i Kwitnącej Wiśni w Nieporęcie</a:t>
            </a:r>
            <a:r>
              <a:rPr lang="pl-PL" sz="1400" dirty="0">
                <a:solidFill>
                  <a:prstClr val="black"/>
                </a:solidFill>
                <a:ea typeface="SimSun" panose="02010600030101010101" pitchFamily="2" charset="-122"/>
              </a:rPr>
              <a:t> – </a:t>
            </a:r>
            <a:r>
              <a:rPr lang="pl-PL" sz="1400" b="1" dirty="0">
                <a:solidFill>
                  <a:prstClr val="black"/>
                </a:solidFill>
                <a:ea typeface="SimSun" panose="02010600030101010101" pitchFamily="2" charset="-122"/>
              </a:rPr>
              <a:t>dofinansowanie to 1,35 mln zł</a:t>
            </a:r>
            <a:r>
              <a:rPr lang="pl-PL" sz="1400" dirty="0">
                <a:solidFill>
                  <a:prstClr val="black"/>
                </a:solidFill>
                <a:ea typeface="SimSun" panose="02010600030101010101" pitchFamily="2" charset="-122"/>
              </a:rPr>
              <a:t>. </a:t>
            </a:r>
            <a:r>
              <a:rPr lang="pl-PL" sz="1400" dirty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  </a:t>
            </a:r>
            <a:endParaRPr lang="pl-PL" sz="1400" dirty="0">
              <a:solidFill>
                <a:prstClr val="black"/>
              </a:solidFill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arenR" startAt="5"/>
            </a:pPr>
            <a:r>
              <a:rPr lang="pl-PL" sz="1400" dirty="0">
                <a:solidFill>
                  <a:prstClr val="black"/>
                </a:solidFill>
              </a:rPr>
              <a:t>Zdalna Szkoła oraz Zdalna Szkoła+ - w ramach dwóch konkursów grantowych finansowanych ze środków Programu Operacyjnego Polska Cyfrowa 2014-2020 zakupiono 52 laptopy dla nauczycieli i uczniów uczestniczących w zajęciach kształcenia na odległość – </a:t>
            </a:r>
            <a:r>
              <a:rPr lang="pl-PL" sz="1400" b="1" dirty="0">
                <a:solidFill>
                  <a:prstClr val="black"/>
                </a:solidFill>
              </a:rPr>
              <a:t>dofinansowanie to ok. 135 tys. zł</a:t>
            </a:r>
            <a:r>
              <a:rPr lang="pl-PL" sz="1400" dirty="0">
                <a:solidFill>
                  <a:prstClr val="black"/>
                </a:solidFill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arenR" startAt="5"/>
            </a:pPr>
            <a:r>
              <a:rPr lang="pl-PL" sz="1400" dirty="0">
                <a:solidFill>
                  <a:prstClr val="black"/>
                </a:solidFill>
              </a:rPr>
              <a:t>Budowa Ogrodu Rybaka w Nieporęcie – Gminny Ośrodek Kultury w Nieporęcie złożył i otrzymał ze środków Programu Operacyjnego Rybactwo i Morze w ramach Lokalnej Grupy Działania „Zalew Zegrzyński” dofinansowanie do budowy strefy relaksu dla dzieci i osób dorosłych, która będzie zlokalizowana pomiędzy Urzędem Gminy a Kościołem w Nieporęcie</a:t>
            </a:r>
            <a:r>
              <a:rPr lang="pl-PL" sz="1400" dirty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 </a:t>
            </a:r>
            <a:r>
              <a:rPr lang="pl-PL" sz="1400" dirty="0">
                <a:solidFill>
                  <a:prstClr val="black"/>
                </a:solidFill>
              </a:rPr>
              <a:t> –</a:t>
            </a:r>
            <a:r>
              <a:rPr lang="pl-PL" sz="1400" dirty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 </a:t>
            </a:r>
            <a:r>
              <a:rPr lang="pl-PL" sz="1400" b="1" dirty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dofinansowanie to 114 tys. zł</a:t>
            </a:r>
            <a:r>
              <a:rPr lang="pl-PL" sz="1400" dirty="0">
                <a:solidFill>
                  <a:prstClr val="black"/>
                </a:solidFill>
                <a:ea typeface="SimSun" panose="02010600030101010101" pitchFamily="2" charset="-122"/>
                <a:cs typeface="Mangal"/>
              </a:rPr>
              <a:t>.</a:t>
            </a:r>
          </a:p>
          <a:p>
            <a:pPr lvl="0" algn="just">
              <a:lnSpc>
                <a:spcPct val="150000"/>
              </a:lnSpc>
            </a:pPr>
            <a:endParaRPr lang="pl-PL" sz="1200" b="1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34417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COVID-19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437049"/>
            <a:ext cx="103691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1500" dirty="0"/>
          </a:p>
        </p:txBody>
      </p:sp>
      <p:sp>
        <p:nvSpPr>
          <p:cNvPr id="5" name="Prostokąt 4"/>
          <p:cNvSpPr/>
          <p:nvPr/>
        </p:nvSpPr>
        <p:spPr>
          <a:xfrm>
            <a:off x="628608" y="1451945"/>
            <a:ext cx="1008112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500" dirty="0"/>
              <a:t>Rok 2020 został zdefiniowany niecodzienną sytuacją wynikającą z uwarunkowań panujących na całym świecie, czego konsekwencją było ogłoszenie w naszym kraju stanu epidemii wywołanej wirusem SARS-CoV-2. </a:t>
            </a:r>
          </a:p>
          <a:p>
            <a:pPr algn="just"/>
            <a:r>
              <a:rPr lang="pl-PL" sz="1500" i="1" dirty="0"/>
              <a:t>Rozporządzenie Ministra Zdrowia z dnia </a:t>
            </a:r>
            <a:r>
              <a:rPr lang="pl-PL" sz="1500" b="1" i="1" dirty="0"/>
              <a:t>20 marca 2020 </a:t>
            </a:r>
            <a:r>
              <a:rPr lang="pl-PL" sz="1500" i="1" dirty="0"/>
              <a:t>r. w sprawie ogłoszenia na obszarze Rzeczypospolitej Polskiej stanu epidemii  (Dz.U. z 2020 poz. 491 ze zm</a:t>
            </a:r>
            <a:r>
              <a:rPr lang="pl-PL" sz="1500" i="1" dirty="0" smtClean="0"/>
              <a:t>.)</a:t>
            </a:r>
          </a:p>
          <a:p>
            <a:pPr algn="just"/>
            <a:endParaRPr lang="pl-PL" sz="1500" i="1" dirty="0" smtClean="0"/>
          </a:p>
          <a:p>
            <a:pPr algn="just"/>
            <a:r>
              <a:rPr lang="pl-PL" sz="1500" dirty="0" smtClean="0"/>
              <a:t>Od marca 2020 roku wszystkie szkoły przeszły na tryb pracy zdalnej. </a:t>
            </a:r>
            <a:r>
              <a:rPr lang="pl-PL" sz="1500" dirty="0"/>
              <a:t>Ósmoklasiści zdawali egzamin w warunkach </a:t>
            </a:r>
            <a:r>
              <a:rPr lang="pl-PL" sz="1500" dirty="0" smtClean="0"/>
              <a:t>nadzwyczajnych. Pomimo tego, ze </a:t>
            </a:r>
            <a:r>
              <a:rPr lang="pl-PL" sz="1500" dirty="0"/>
              <a:t>wszystkich przedmiotów egzaminacyjnych, tj. języka polskiego, matematyki i języka angielskiego ósmoklasiści </a:t>
            </a:r>
            <a:r>
              <a:rPr lang="pl-PL" sz="1500" dirty="0" smtClean="0"/>
              <a:t>szkół z </a:t>
            </a:r>
            <a:r>
              <a:rPr lang="pl-PL" sz="1500" dirty="0"/>
              <a:t>Gminy Nieporęt osiągnęli dobre wyniki, na poziomie średniej w powiecie legionowskim. </a:t>
            </a:r>
            <a:endParaRPr lang="pl-PL" sz="1500" dirty="0" smtClean="0"/>
          </a:p>
          <a:p>
            <a:pPr algn="just"/>
            <a:endParaRPr lang="pl-PL" sz="1500" dirty="0"/>
          </a:p>
          <a:p>
            <a:pPr algn="just"/>
            <a:r>
              <a:rPr lang="pl-PL" sz="1500" dirty="0"/>
              <a:t>Wdrożone zostały lokalne działania pomocowe, </a:t>
            </a:r>
            <a:r>
              <a:rPr lang="pl-PL" sz="1500" dirty="0" smtClean="0"/>
              <a:t>profilaktyczne i ochronne, </a:t>
            </a:r>
            <a:r>
              <a:rPr lang="pl-PL" sz="1500" dirty="0"/>
              <a:t>w tym: </a:t>
            </a:r>
            <a:endParaRPr lang="pl-PL" sz="15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500" dirty="0" smtClean="0"/>
              <a:t>o </a:t>
            </a:r>
            <a:r>
              <a:rPr lang="pl-PL" sz="1500" dirty="0"/>
              <a:t>odstąpieniu od dochodzenia należności o charakterze cywilnoprawnym na terenie Gminy Nieporęt w 2020 roku w stosunku do przedsiębiorców, których płynność finansowa uległa pogorszeniu w związku z ponoszeniem negatywnych konsekwencji ekonomicznych z powodu COVID-19, </a:t>
            </a:r>
            <a:endParaRPr lang="pl-PL" sz="15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500" dirty="0" smtClean="0"/>
              <a:t>o </a:t>
            </a:r>
            <a:r>
              <a:rPr lang="pl-PL" sz="1500" dirty="0"/>
              <a:t>przedłużeniu terminów płatności rat podatku od nieruchomości, </a:t>
            </a:r>
            <a:endParaRPr lang="pl-PL" sz="15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500" dirty="0" smtClean="0"/>
              <a:t>o </a:t>
            </a:r>
            <a:r>
              <a:rPr lang="pl-PL" sz="1500" dirty="0"/>
              <a:t>profilaktyce zdrowotnej na lata 2020-2022 dla mieszkańców </a:t>
            </a:r>
            <a:r>
              <a:rPr lang="pl-PL" sz="1500" dirty="0" smtClean="0"/>
              <a:t>Gminy w </a:t>
            </a:r>
            <a:r>
              <a:rPr lang="pl-PL" sz="1500" dirty="0"/>
              <a:t>zakresie szczepień ochronnych przeciwko grypie dla osób w wieku powyżej 55 roku </a:t>
            </a:r>
            <a:r>
              <a:rPr lang="pl-PL" sz="1500" dirty="0" smtClean="0"/>
              <a:t>życia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500" dirty="0"/>
          </a:p>
          <a:p>
            <a:pPr algn="just"/>
            <a:r>
              <a:rPr lang="pl-PL" sz="1500" b="1" dirty="0" smtClean="0"/>
              <a:t>Jako jeden z pierwszych w Polsce, Urząd Gminy Nieporęt, zakupił środki ochronne (maseczki), które w sprawny sposób zostały rozdystrybuowane wśród mieszkańców gminy.</a:t>
            </a:r>
            <a:endParaRPr lang="pl-PL" sz="1500" b="1" dirty="0"/>
          </a:p>
          <a:p>
            <a:pPr algn="just"/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273746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FINANSOWANIE ZEWNĘTRZNE 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– ŚRODKI KRAJOWE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21804" y="1700808"/>
            <a:ext cx="928903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b="1" dirty="0">
              <a:solidFill>
                <a:srgbClr val="A53010"/>
              </a:solidFill>
              <a:ea typeface="SimSun" panose="02010600030101010101" pitchFamily="2" charset="-122"/>
              <a:cs typeface="Mangal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pl-PL" sz="1400" dirty="0"/>
              <a:t>W 2020 roku </a:t>
            </a:r>
            <a:r>
              <a:rPr lang="pl-PL" sz="1400" dirty="0" smtClean="0"/>
              <a:t>odbyła się </a:t>
            </a:r>
            <a:r>
              <a:rPr lang="pl-PL" sz="1400" dirty="0"/>
              <a:t>trzecia edycja programu Mazowiecki Instrument Aktywizacji Sołectw (MIAS 2020). W ramach tej edycji wsparcie uzyskały cztery sołectwa: Wólka Radzymińska, Stanisławów Pierwszy, Rynia i </a:t>
            </a:r>
            <a:r>
              <a:rPr lang="pl-PL" sz="1400" dirty="0" smtClean="0"/>
              <a:t>Izabelin</a:t>
            </a:r>
            <a:r>
              <a:rPr lang="pl-PL" sz="1400" dirty="0"/>
              <a:t> </a:t>
            </a:r>
            <a:r>
              <a:rPr lang="pl-PL" sz="1400" dirty="0" smtClean="0"/>
              <a:t>– </a:t>
            </a:r>
            <a:r>
              <a:rPr lang="pl-PL" sz="1400" b="1" dirty="0" smtClean="0"/>
              <a:t>dofinansowanie to 40 tys. zł. </a:t>
            </a:r>
            <a:endParaRPr lang="pl-PL" sz="1400" b="1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pl-PL" sz="1400" dirty="0"/>
              <a:t>Ze środków „Mazowieckiego Instrumentu Wsparcia Infrastruktury Sportowej MAZOWSZE 2020” zmodernizowane zostało boisko ze sztuczną nawierzchnią (sztuczna trawa) w </a:t>
            </a:r>
            <a:r>
              <a:rPr lang="pl-PL" sz="1400" dirty="0" smtClean="0"/>
              <a:t>Nieporęcie – </a:t>
            </a:r>
            <a:r>
              <a:rPr lang="pl-PL" sz="1400" b="1" dirty="0" smtClean="0"/>
              <a:t>dofinansowanie to 100 tys. zł</a:t>
            </a:r>
            <a:r>
              <a:rPr lang="pl-PL" sz="1400" dirty="0" smtClean="0"/>
              <a:t>.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pl-PL" sz="1400" dirty="0"/>
              <a:t>Przy wsparciu Samorządu Województwa Mazowieckiego zakupiony został nowy lekki samochód ratowniczo-gaśniczy dla OSP w Kątach Węgierskich – </a:t>
            </a:r>
            <a:r>
              <a:rPr lang="pl-PL" sz="1400" b="1" dirty="0"/>
              <a:t>dofinansowanie to </a:t>
            </a:r>
            <a:r>
              <a:rPr lang="pl-PL" sz="1400" b="1" dirty="0" smtClean="0"/>
              <a:t>70 </a:t>
            </a:r>
            <a:r>
              <a:rPr lang="pl-PL" sz="1400" b="1" dirty="0"/>
              <a:t>tys. </a:t>
            </a:r>
            <a:r>
              <a:rPr lang="pl-PL" sz="1400" b="1" dirty="0" smtClean="0"/>
              <a:t>zł.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pl-PL" sz="1400" dirty="0" smtClean="0"/>
              <a:t>W ramach </a:t>
            </a:r>
            <a:r>
              <a:rPr lang="pl-PL" sz="1400" dirty="0"/>
              <a:t>„Mazowieckiego Instrumentu Wsparcia Ochrony Powietrza MAZOWSZE 2020</a:t>
            </a:r>
            <a:r>
              <a:rPr lang="pl-PL" sz="1400" dirty="0" smtClean="0"/>
              <a:t>” przeprowadzona została inwentaryzacja źródeł ciepła – </a:t>
            </a:r>
            <a:r>
              <a:rPr lang="pl-PL" sz="1400" b="1" dirty="0"/>
              <a:t>dofinansowanie to </a:t>
            </a:r>
            <a:r>
              <a:rPr lang="pl-PL" sz="1400" b="1" dirty="0" smtClean="0"/>
              <a:t>58 </a:t>
            </a:r>
            <a:r>
              <a:rPr lang="pl-PL" sz="1400" b="1" dirty="0"/>
              <a:t>tys. </a:t>
            </a:r>
            <a:r>
              <a:rPr lang="pl-PL" sz="1400" b="1" dirty="0" smtClean="0"/>
              <a:t>zł.</a:t>
            </a:r>
          </a:p>
          <a:p>
            <a:pPr lvl="0" algn="just">
              <a:lnSpc>
                <a:spcPct val="150000"/>
              </a:lnSpc>
            </a:pPr>
            <a:endParaRPr lang="pl-PL" sz="1400" b="1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  <a:p>
            <a:pPr lvl="0" algn="just">
              <a:lnSpc>
                <a:spcPct val="150000"/>
              </a:lnSpc>
            </a:pPr>
            <a:endParaRPr lang="pl-PL" sz="1200" b="1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25627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1804" y="692696"/>
            <a:ext cx="936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FINANSOWANIE ZEWNĘTRZNE </a:t>
            </a:r>
          </a:p>
          <a:p>
            <a:r>
              <a:rPr lang="pl-PL" sz="2000" b="1" dirty="0" smtClean="0">
                <a:solidFill>
                  <a:schemeClr val="accent1"/>
                </a:solidFill>
                <a:latin typeface="+mj-lt"/>
              </a:rPr>
              <a:t>– ŚRODKI KRAJOWE</a:t>
            </a:r>
            <a:endParaRPr lang="pl-PL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93812" y="2060848"/>
            <a:ext cx="936104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2000" b="1" dirty="0">
                <a:solidFill>
                  <a:prstClr val="black"/>
                </a:solidFill>
              </a:rPr>
              <a:t>Rządowy Fundusz Inwestycji Lokalnych </a:t>
            </a:r>
          </a:p>
          <a:p>
            <a:pPr lvl="0" algn="just"/>
            <a:endParaRPr lang="pl-PL" sz="1400" b="1" dirty="0">
              <a:solidFill>
                <a:prstClr val="black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pl-PL" sz="1500" dirty="0">
                <a:solidFill>
                  <a:prstClr val="black"/>
                </a:solidFill>
              </a:rPr>
              <a:t>W 2020 roku powstał rządowy fundusz dla samorządów mający na celu przeciwdziałanie skutkom COVID-19. </a:t>
            </a:r>
          </a:p>
          <a:p>
            <a:pPr lvl="0" algn="just">
              <a:lnSpc>
                <a:spcPct val="150000"/>
              </a:lnSpc>
            </a:pPr>
            <a:r>
              <a:rPr lang="pl-PL" sz="1500" dirty="0">
                <a:solidFill>
                  <a:prstClr val="black"/>
                </a:solidFill>
              </a:rPr>
              <a:t>W pierwszej jego edycji każdy z samorządów, który złożył wniosek o uzyskanie środków, otrzymał je (w wysokości ustalonej przez KPRM). </a:t>
            </a:r>
            <a:r>
              <a:rPr lang="pl-PL" sz="1500" b="1" dirty="0">
                <a:solidFill>
                  <a:prstClr val="black"/>
                </a:solidFill>
              </a:rPr>
              <a:t>Gmina Nieporęt otrzymała środki w wysokości 1 444 533 zł</a:t>
            </a:r>
            <a:r>
              <a:rPr lang="pl-PL" sz="1500" dirty="0">
                <a:solidFill>
                  <a:prstClr val="black"/>
                </a:solidFill>
              </a:rPr>
              <a:t>. Przeznaczono je na pokrycie wydatków związanych z: 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pl-PL" sz="1500" dirty="0">
                <a:solidFill>
                  <a:prstClr val="black"/>
                </a:solidFill>
              </a:rPr>
              <a:t>budową kanalizacji sanitarnej w Nieporęcie i </a:t>
            </a:r>
            <a:r>
              <a:rPr lang="pl-PL" sz="1500" dirty="0" smtClean="0">
                <a:solidFill>
                  <a:prstClr val="black"/>
                </a:solidFill>
              </a:rPr>
              <a:t>Józefowie – </a:t>
            </a:r>
            <a:r>
              <a:rPr lang="pl-PL" sz="1500" b="1" dirty="0" smtClean="0"/>
              <a:t>1 082 433 zł </a:t>
            </a:r>
            <a:endParaRPr lang="pl-PL" sz="1500" b="1" dirty="0"/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pl-PL" sz="1500" dirty="0">
                <a:solidFill>
                  <a:prstClr val="black"/>
                </a:solidFill>
              </a:rPr>
              <a:t>zakupem wozu strażackiego dla OSP w Kątach </a:t>
            </a:r>
            <a:r>
              <a:rPr lang="pl-PL" sz="1500" dirty="0" smtClean="0">
                <a:solidFill>
                  <a:prstClr val="black"/>
                </a:solidFill>
              </a:rPr>
              <a:t>Węgierskich – </a:t>
            </a:r>
            <a:r>
              <a:rPr lang="pl-PL" sz="1500" b="1" dirty="0" smtClean="0">
                <a:solidFill>
                  <a:prstClr val="black"/>
                </a:solidFill>
              </a:rPr>
              <a:t>102 100 zł</a:t>
            </a:r>
            <a:endParaRPr lang="pl-PL" sz="1500" b="1" dirty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pl-PL" sz="1500" dirty="0">
                <a:solidFill>
                  <a:prstClr val="black"/>
                </a:solidFill>
              </a:rPr>
              <a:t>modernizacją boiska w </a:t>
            </a:r>
            <a:r>
              <a:rPr lang="pl-PL" sz="1500" dirty="0" smtClean="0">
                <a:solidFill>
                  <a:prstClr val="black"/>
                </a:solidFill>
              </a:rPr>
              <a:t>Nieporęcie – </a:t>
            </a:r>
            <a:r>
              <a:rPr lang="pl-PL" sz="1500" b="1" dirty="0" smtClean="0">
                <a:solidFill>
                  <a:prstClr val="black"/>
                </a:solidFill>
              </a:rPr>
              <a:t>260 000 zł</a:t>
            </a:r>
            <a:endParaRPr lang="pl-PL" sz="1500" b="1" dirty="0">
              <a:solidFill>
                <a:prstClr val="black"/>
              </a:solidFill>
              <a:ea typeface="SimSun" panose="02010600030101010101" pitchFamily="2" charset="-122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7648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23" y="3717032"/>
            <a:ext cx="3857689" cy="2893267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8B8F465-405C-4A30-87F8-8AB912CC4B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5780" y="292721"/>
            <a:ext cx="8909050" cy="5914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999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b="1" dirty="0" smtClean="0">
                <a:solidFill>
                  <a:schemeClr val="accent1"/>
                </a:solidFill>
              </a:rPr>
              <a:t>Ścieżki rowerowe</a:t>
            </a:r>
            <a:endParaRPr lang="pl-PL" sz="2800" b="1" dirty="0">
              <a:solidFill>
                <a:schemeClr val="accent1"/>
              </a:solidFill>
            </a:endParaRP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01FA5F80-01F8-429E-97B9-4E647F95E0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07" y="4282726"/>
            <a:ext cx="2964072" cy="2267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164A9A0-CA61-4BC1-8FE4-47A7A66D4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940" y="371134"/>
            <a:ext cx="804742" cy="119492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5C8DD5E-68A8-4A32-B7F8-E0E720914C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72" y="1780189"/>
            <a:ext cx="4138177" cy="2760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1779469"/>
            <a:ext cx="3023008" cy="226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rostokąt 8"/>
          <p:cNvSpPr/>
          <p:nvPr/>
        </p:nvSpPr>
        <p:spPr>
          <a:xfrm rot="21008652">
            <a:off x="2835691" y="3999203"/>
            <a:ext cx="47404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10160">
                  <a:solidFill>
                    <a:schemeClr val="bg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</a:t>
            </a:r>
            <a:r>
              <a:rPr lang="pl-PL" sz="2800" b="1" dirty="0" smtClean="0">
                <a:ln w="10160">
                  <a:solidFill>
                    <a:schemeClr val="bg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ad Kanałem Królewskim</a:t>
            </a:r>
            <a:endParaRPr lang="pl-PL" sz="2800" b="1" cap="none" spc="0" dirty="0">
              <a:ln w="10160">
                <a:solidFill>
                  <a:schemeClr val="bg2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61764" y="1008672"/>
            <a:ext cx="10404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32,04% wydatków majątkowych w Gminie Nieporęt tj. </a:t>
            </a:r>
            <a:r>
              <a:rPr lang="pl-PL" b="1" dirty="0"/>
              <a:t>4 438 </a:t>
            </a:r>
            <a:r>
              <a:rPr lang="pl-PL" b="1" dirty="0" smtClean="0"/>
              <a:t>335 </a:t>
            </a:r>
            <a:r>
              <a:rPr lang="pl-PL" b="1" dirty="0"/>
              <a:t>zł</a:t>
            </a:r>
            <a:r>
              <a:rPr lang="pl-PL" dirty="0"/>
              <a:t> to wydatki związane z budową ścieżek rowerowych, których </a:t>
            </a:r>
            <a:r>
              <a:rPr lang="pl-PL" b="1" dirty="0" smtClean="0"/>
              <a:t>długość wybudowana </a:t>
            </a:r>
            <a:r>
              <a:rPr lang="pl-PL" b="1" dirty="0"/>
              <a:t>w 2020 r. to </a:t>
            </a:r>
            <a:r>
              <a:rPr lang="pl-PL" b="1" dirty="0" smtClean="0"/>
              <a:t>około </a:t>
            </a:r>
            <a:r>
              <a:rPr lang="pl-PL" b="1" dirty="0"/>
              <a:t>8 km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61764" y="4718136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b="1" dirty="0" smtClean="0"/>
              <a:t>Łączna długość ścieżek </a:t>
            </a:r>
            <a:r>
              <a:rPr lang="pl-PL" b="1" dirty="0"/>
              <a:t>rowerowych na terenie gminy Nieporęt </a:t>
            </a:r>
            <a:r>
              <a:rPr lang="pl-PL" b="1" dirty="0" smtClean="0"/>
              <a:t>wynosi ok. 100 km, przy czym utwardzone drogi rowerowe wybudowane </a:t>
            </a:r>
            <a:r>
              <a:rPr lang="pl-PL" b="1" dirty="0"/>
              <a:t>przez Gminę Nieporęt </a:t>
            </a:r>
            <a:r>
              <a:rPr lang="pl-PL" b="1" dirty="0" smtClean="0"/>
              <a:t>stanowią </a:t>
            </a:r>
            <a:r>
              <a:rPr lang="pl-PL" b="1" dirty="0"/>
              <a:t>24,75 </a:t>
            </a:r>
            <a:r>
              <a:rPr lang="pl-PL" b="1" dirty="0" smtClean="0"/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4121041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9B8FBAE3-619A-423C-9182-12A60E239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1916832"/>
            <a:ext cx="4774646" cy="3181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645274" y="1685996"/>
            <a:ext cx="5616624" cy="4320479"/>
          </a:xfrm>
        </p:spPr>
        <p:txBody>
          <a:bodyPr>
            <a:noAutofit/>
          </a:bodyPr>
          <a:lstStyle/>
          <a:p>
            <a:r>
              <a:rPr lang="pl-PL" sz="1800" b="1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Zakończono </a:t>
            </a:r>
            <a:r>
              <a:rPr lang="pl-PL" sz="18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budowę: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pl-PL" sz="18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analizacji sanitarnej </a:t>
            </a:r>
            <a:r>
              <a:rPr lang="pl-PL" sz="1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 długości  </a:t>
            </a:r>
            <a:r>
              <a:rPr lang="pl-PL" sz="18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1094,4 </a:t>
            </a:r>
            <a:r>
              <a:rPr lang="pl-PL" sz="1800" dirty="0" err="1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mb</a:t>
            </a:r>
            <a:r>
              <a:rPr lang="pl-PL" sz="18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w Nieporęcie w ul. Rumiankowej, ul. Białego Bzu oraz 41 szt. odejść do granicy działek,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8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kanalizacji </a:t>
            </a:r>
            <a:r>
              <a:rPr lang="pl-PL" sz="1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sanitarnej </a:t>
            </a:r>
            <a:r>
              <a:rPr lang="pl-PL" sz="18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 ul. Wolskiej w Woli Aleksandra  długości 370,04 </a:t>
            </a:r>
            <a:r>
              <a:rPr lang="pl-PL" sz="1800" dirty="0" err="1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mb</a:t>
            </a:r>
            <a:r>
              <a:rPr lang="pl-PL" sz="18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oraz 19 szt. odejść do granicy działek,</a:t>
            </a:r>
            <a:endParaRPr lang="pl-PL" sz="1800" b="1" dirty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8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dwóch odcinków kanalizacji sanitarnej uzupełniającej w Józefowie o długości   412,50 </a:t>
            </a:r>
            <a:r>
              <a:rPr lang="pl-PL" sz="1800" dirty="0" err="1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mb</a:t>
            </a:r>
            <a:r>
              <a:rPr lang="pl-PL" sz="18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wraz z 12 szt. odejściami do granicy działek</a:t>
            </a:r>
            <a:r>
              <a:rPr lang="pl-PL" sz="1800" b="1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pl-PL" sz="1800" b="1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           </a:t>
            </a:r>
            <a:r>
              <a:rPr lang="pl-PL" sz="1800" b="1" dirty="0" smtClean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</a:t>
            </a:r>
            <a:endParaRPr lang="pl-PL" sz="1800" b="1" dirty="0">
              <a:solidFill>
                <a:schemeClr val="tx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pl-PL" sz="1800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l-PL" sz="1800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l-PL" sz="1800" dirty="0">
              <a:solidFill>
                <a:schemeClr val="tx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Symbol zastępczy obrazu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22713" y="1024803"/>
            <a:ext cx="9028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ea typeface="Verdana" panose="020B0604030504040204" pitchFamily="34" charset="0"/>
                <a:cs typeface="Verdana" panose="020B0604030504040204" pitchFamily="34" charset="0"/>
              </a:rPr>
              <a:t>3 688 245 zł w 2020 </a:t>
            </a:r>
            <a:r>
              <a:rPr lang="pl-PL" b="1" dirty="0">
                <a:ea typeface="Verdana" panose="020B0604030504040204" pitchFamily="34" charset="0"/>
                <a:cs typeface="Verdana" panose="020B0604030504040204" pitchFamily="34" charset="0"/>
              </a:rPr>
              <a:t>r to </a:t>
            </a:r>
            <a:r>
              <a:rPr lang="pl-PL" b="1" dirty="0" smtClean="0">
                <a:ea typeface="Verdana" panose="020B0604030504040204" pitchFamily="34" charset="0"/>
                <a:cs typeface="Verdana" panose="020B0604030504040204" pitchFamily="34" charset="0"/>
              </a:rPr>
              <a:t>wartość inwestycji związanych z </a:t>
            </a:r>
            <a:r>
              <a:rPr lang="pl-PL" b="1" dirty="0">
                <a:ea typeface="Verdana" panose="020B0604030504040204" pitchFamily="34" charset="0"/>
                <a:cs typeface="Verdana" panose="020B0604030504040204" pitchFamily="34" charset="0"/>
              </a:rPr>
              <a:t>budową kanalizacji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B8F465-405C-4A30-87F8-8AB912CC4B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5780" y="292721"/>
            <a:ext cx="8909050" cy="5914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3999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800" b="1" dirty="0" smtClean="0">
                <a:solidFill>
                  <a:schemeClr val="accent1"/>
                </a:solidFill>
              </a:rPr>
              <a:t>Gospodarka ściekowa</a:t>
            </a:r>
            <a:endParaRPr lang="pl-PL" sz="2800" b="1" dirty="0">
              <a:solidFill>
                <a:schemeClr val="accent1"/>
              </a:solidFill>
            </a:endParaRPr>
          </a:p>
        </p:txBody>
      </p:sp>
      <p:sp>
        <p:nvSpPr>
          <p:cNvPr id="9" name="Symbol zastępczy tekstu 3"/>
          <p:cNvSpPr txBox="1">
            <a:spLocks/>
          </p:cNvSpPr>
          <p:nvPr/>
        </p:nvSpPr>
        <p:spPr>
          <a:xfrm>
            <a:off x="693812" y="5805264"/>
            <a:ext cx="6264696" cy="11466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06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126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189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251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5314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2377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199440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6503" indent="0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l-PL" sz="3100" b="1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Rozpoczęto budowę: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31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Sieci kanalizacji deszczowej na osiedlu Głogi</a:t>
            </a:r>
          </a:p>
          <a:p>
            <a:pPr>
              <a:spcBef>
                <a:spcPts val="0"/>
              </a:spcBef>
            </a:pPr>
            <a:r>
              <a:rPr lang="pl-PL" sz="1800" b="1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800" dirty="0" smtClean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                            </a:t>
            </a:r>
          </a:p>
          <a:p>
            <a:pPr marL="285750" indent="-285750">
              <a:buFontTx/>
              <a:buChar char="-"/>
            </a:pPr>
            <a:endParaRPr lang="pl-PL" dirty="0" smtClean="0">
              <a:solidFill>
                <a:srgbClr val="FF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pl-PL" dirty="0" smtClean="0">
              <a:solidFill>
                <a:srgbClr val="FF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448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427" y="339082"/>
            <a:ext cx="804742" cy="1194920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693812" y="387804"/>
            <a:ext cx="5412886" cy="1097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/>
              <a:t>Obiekty </a:t>
            </a:r>
            <a:r>
              <a:rPr lang="pl-PL" sz="2400" dirty="0" smtClean="0"/>
              <a:t>sportowe i rekreacyjne </a:t>
            </a:r>
            <a:endParaRPr lang="pl-PL" sz="2400" dirty="0"/>
          </a:p>
        </p:txBody>
      </p:sp>
      <p:sp>
        <p:nvSpPr>
          <p:cNvPr id="13" name="Prostokąt 12"/>
          <p:cNvSpPr/>
          <p:nvPr/>
        </p:nvSpPr>
        <p:spPr>
          <a:xfrm>
            <a:off x="6166420" y="4005064"/>
            <a:ext cx="52777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/>
              <a:t>W ramach zadania wybudowano również: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/>
              <a:t> ciągi </a:t>
            </a:r>
            <a:r>
              <a:rPr lang="pl-PL" sz="1600" dirty="0"/>
              <a:t>piesze </a:t>
            </a:r>
            <a:r>
              <a:rPr lang="pl-PL" sz="1600" dirty="0" smtClean="0"/>
              <a:t>i parkingi z oświetleniem,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 smtClean="0"/>
              <a:t> trybunę dla publiczności,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/>
              <a:t>o</a:t>
            </a:r>
            <a:r>
              <a:rPr lang="pl-PL" sz="1600" dirty="0" smtClean="0"/>
              <a:t>świetlenie płyty boiska,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/>
              <a:t>o</a:t>
            </a:r>
            <a:r>
              <a:rPr lang="pl-PL" sz="1600" dirty="0" smtClean="0"/>
              <a:t>grodzenie płyty boiska</a:t>
            </a:r>
          </a:p>
          <a:p>
            <a:endParaRPr lang="pl-PL" sz="1600" dirty="0" smtClean="0"/>
          </a:p>
          <a:p>
            <a:r>
              <a:rPr lang="pl-PL" sz="1600" dirty="0" smtClean="0"/>
              <a:t>Zakupiono </a:t>
            </a:r>
            <a:r>
              <a:rPr lang="pl-PL" sz="1600" dirty="0"/>
              <a:t>również </a:t>
            </a:r>
            <a:r>
              <a:rPr lang="pl-PL" sz="1600" dirty="0" smtClean="0"/>
              <a:t>wyposażenie szatni.</a:t>
            </a:r>
            <a:endParaRPr lang="pl-PL" sz="1600" dirty="0"/>
          </a:p>
          <a:p>
            <a:endParaRPr lang="pl-PL" sz="1600" dirty="0" smtClean="0"/>
          </a:p>
          <a:p>
            <a:endParaRPr lang="pl-PL" sz="1600" b="1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E1237AB-7D5E-4996-BA6F-CDEA8A894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3" y="2153564"/>
            <a:ext cx="4982301" cy="3323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B2608CD-DEB3-47AD-BF95-0949DC343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29" y="921057"/>
            <a:ext cx="4003636" cy="3002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FDED3B0B-5FAF-46DF-8CED-DF6AE6609CF8}"/>
              </a:ext>
            </a:extLst>
          </p:cNvPr>
          <p:cNvSpPr txBox="1">
            <a:spLocks/>
          </p:cNvSpPr>
          <p:nvPr/>
        </p:nvSpPr>
        <p:spPr>
          <a:xfrm>
            <a:off x="1485900" y="5949280"/>
            <a:ext cx="2060967" cy="1099816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600"/>
              </a:spcBef>
              <a:buNone/>
            </a:pPr>
            <a:endParaRPr lang="pl-PL" sz="2400" dirty="0">
              <a:solidFill>
                <a:schemeClr val="tx1"/>
              </a:solidFill>
            </a:endParaRPr>
          </a:p>
        </p:txBody>
      </p:sp>
      <p:sp>
        <p:nvSpPr>
          <p:cNvPr id="10" name="Symbol zastępczy tekstu 2"/>
          <p:cNvSpPr txBox="1">
            <a:spLocks/>
          </p:cNvSpPr>
          <p:nvPr/>
        </p:nvSpPr>
        <p:spPr>
          <a:xfrm>
            <a:off x="6627421" y="5026924"/>
            <a:ext cx="3896943" cy="1099816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600"/>
              </a:spcBef>
              <a:buNone/>
            </a:pPr>
            <a:endParaRPr lang="pl-PL" sz="2400" dirty="0">
              <a:solidFill>
                <a:schemeClr val="tx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93812" y="1230234"/>
            <a:ext cx="4860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ea typeface="Verdana" panose="020B0604030504040204" pitchFamily="34" charset="0"/>
                <a:cs typeface="Verdana" panose="020B0604030504040204" pitchFamily="34" charset="0"/>
              </a:rPr>
              <a:t>Zakończono budowę budynku szatniowego przy boisku piłkarskim w Kątach Węgierskich.</a:t>
            </a:r>
            <a:endParaRPr lang="pl-PL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633003" y="5580242"/>
            <a:ext cx="4860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i="1" dirty="0" smtClean="0">
                <a:ea typeface="Verdana" panose="020B0604030504040204" pitchFamily="34" charset="0"/>
                <a:cs typeface="Verdana" panose="020B0604030504040204" pitchFamily="34" charset="0"/>
              </a:rPr>
              <a:t>Łączny </a:t>
            </a:r>
            <a:r>
              <a:rPr lang="pl-PL" sz="1400" i="1" dirty="0">
                <a:ea typeface="Verdana" panose="020B0604030504040204" pitchFamily="34" charset="0"/>
                <a:cs typeface="Verdana" panose="020B0604030504040204" pitchFamily="34" charset="0"/>
              </a:rPr>
              <a:t>koszt budowy boiska wraz z </a:t>
            </a:r>
            <a:r>
              <a:rPr lang="pl-PL" sz="1400" i="1" dirty="0" smtClean="0">
                <a:ea typeface="Verdana" panose="020B0604030504040204" pitchFamily="34" charset="0"/>
                <a:cs typeface="Verdana" panose="020B0604030504040204" pitchFamily="34" charset="0"/>
              </a:rPr>
              <a:t>infrastrukturą</a:t>
            </a:r>
          </a:p>
          <a:p>
            <a:pPr algn="ctr"/>
            <a:r>
              <a:rPr lang="pl-PL" sz="1400" i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400" i="1" dirty="0">
                <a:ea typeface="Verdana" panose="020B0604030504040204" pitchFamily="34" charset="0"/>
                <a:cs typeface="Verdana" panose="020B0604030504040204" pitchFamily="34" charset="0"/>
              </a:rPr>
              <a:t>w latach 2018-2020 </a:t>
            </a:r>
            <a:endParaRPr lang="pl-PL" sz="1400" i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l-PL" sz="1400" i="1" dirty="0" smtClean="0"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pl-PL" sz="1400" i="1" dirty="0">
                <a:ea typeface="Verdana" panose="020B0604030504040204" pitchFamily="34" charset="0"/>
                <a:cs typeface="Verdana" panose="020B0604030504040204" pitchFamily="34" charset="0"/>
              </a:rPr>
              <a:t>661 630 zł </a:t>
            </a:r>
          </a:p>
          <a:p>
            <a:pPr algn="ctr"/>
            <a:endParaRPr lang="pl-PL" sz="1400" i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4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773933" y="726310"/>
            <a:ext cx="4536504" cy="1097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4000" dirty="0">
              <a:latin typeface="Century" panose="020406040505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427" y="339082"/>
            <a:ext cx="804742" cy="11949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11" y="298377"/>
            <a:ext cx="4267348" cy="2398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2" y="2247103"/>
            <a:ext cx="3227850" cy="242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998" y="2317145"/>
            <a:ext cx="3227850" cy="242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ytuł 1"/>
          <p:cNvSpPr txBox="1">
            <a:spLocks/>
          </p:cNvSpPr>
          <p:nvPr/>
        </p:nvSpPr>
        <p:spPr>
          <a:xfrm rot="19907534">
            <a:off x="1197007" y="928367"/>
            <a:ext cx="3600400" cy="7845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1600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2241100" y="420824"/>
            <a:ext cx="26613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b="1" cap="none" spc="0" dirty="0" smtClean="0">
                <a:ln w="127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Oświetlenie boiska </a:t>
            </a:r>
          </a:p>
          <a:p>
            <a:pPr algn="ctr"/>
            <a:r>
              <a:rPr lang="pl-PL" b="1" cap="none" spc="0" dirty="0" smtClean="0">
                <a:ln w="127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 Kątach Węgierskich</a:t>
            </a:r>
            <a:endParaRPr lang="pl-PL" b="1" cap="none" spc="0" dirty="0">
              <a:ln w="127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299928" y="1648243"/>
            <a:ext cx="28937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1600" b="1" cap="none" spc="0" dirty="0" smtClean="0">
                <a:ln w="127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Siłownia plenerowa </a:t>
            </a:r>
          </a:p>
          <a:p>
            <a:r>
              <a:rPr lang="pl-PL" sz="1600" b="1" cap="none" spc="0" dirty="0" smtClean="0">
                <a:ln w="127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 Stanisławowie Pierwszym</a:t>
            </a:r>
            <a:endParaRPr lang="pl-PL" sz="1600" b="1" cap="none" spc="0" dirty="0">
              <a:ln w="127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9118748" y="1732370"/>
            <a:ext cx="25843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l-PL" sz="1600" b="1" cap="none" spc="0" dirty="0" smtClean="0">
                <a:ln w="127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Siłownia plenerowa </a:t>
            </a:r>
          </a:p>
          <a:p>
            <a:pPr algn="r"/>
            <a:r>
              <a:rPr lang="pl-PL" sz="1600" b="1" cap="none" spc="0" dirty="0" smtClean="0">
                <a:ln w="127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 Stanisławowie Drugim</a:t>
            </a:r>
            <a:endParaRPr lang="pl-PL" sz="1600" b="1" cap="none" spc="0" dirty="0">
              <a:ln w="127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3070076" y="2949726"/>
            <a:ext cx="5616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Koszt budowy i modernizacji gminnych </a:t>
            </a:r>
          </a:p>
          <a:p>
            <a:pPr algn="ctr"/>
            <a:r>
              <a:rPr lang="pl-PL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Obiektów sportowych i rekreacyjnych </a:t>
            </a:r>
          </a:p>
          <a:p>
            <a:pPr algn="ctr"/>
            <a:r>
              <a:rPr lang="pl-PL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w 2020 r. to 1 681 546 zł.</a:t>
            </a:r>
            <a:endParaRPr lang="pl-PL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66" y="3941503"/>
            <a:ext cx="4003168" cy="2670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5937602" y="5805264"/>
            <a:ext cx="41764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l-PL" b="1" cap="none" spc="0" dirty="0" smtClean="0">
                <a:ln w="127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Ścieżka dydaktyczno-rekreacyjna w Rembelszczyźnie II etap</a:t>
            </a:r>
            <a:endParaRPr lang="pl-PL" b="1" cap="none" spc="0" dirty="0">
              <a:ln w="127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063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650" y="252181"/>
            <a:ext cx="804742" cy="1194920"/>
          </a:xfrm>
          <a:prstGeom prst="rect">
            <a:avLst/>
          </a:prstGeom>
        </p:spPr>
      </p:pic>
      <p:sp>
        <p:nvSpPr>
          <p:cNvPr id="21" name="Tytuł 1"/>
          <p:cNvSpPr txBox="1">
            <a:spLocks/>
          </p:cNvSpPr>
          <p:nvPr/>
        </p:nvSpPr>
        <p:spPr>
          <a:xfrm>
            <a:off x="766818" y="1214896"/>
            <a:ext cx="4139855" cy="845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l-PL" sz="2000" b="0" dirty="0">
              <a:solidFill>
                <a:srgbClr val="FF000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F0FB635-3AE8-42F2-9CD0-1CE6CB0ED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97" y="1360387"/>
            <a:ext cx="3502372" cy="2626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DB37052-A1E8-4888-8823-7BC98256A6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781" y="3503582"/>
            <a:ext cx="3584225" cy="2016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6366500-EA5C-47B6-822F-80DEE31E5E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95" y="2332034"/>
            <a:ext cx="2023284" cy="2573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6" name="Tytuł 1"/>
          <p:cNvSpPr txBox="1">
            <a:spLocks/>
          </p:cNvSpPr>
          <p:nvPr/>
        </p:nvSpPr>
        <p:spPr>
          <a:xfrm>
            <a:off x="4654252" y="4902308"/>
            <a:ext cx="3266045" cy="4731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1600" b="0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200" b="0" dirty="0"/>
              <a:t>ul. </a:t>
            </a:r>
            <a:r>
              <a:rPr lang="pl-PL" sz="1200" b="0" dirty="0" err="1" smtClean="0"/>
              <a:t>Wirażowa</a:t>
            </a:r>
            <a:r>
              <a:rPr lang="pl-PL" sz="1200" b="0" dirty="0" smtClean="0"/>
              <a:t> w Wólce Radzymińskiej</a:t>
            </a:r>
            <a:endParaRPr lang="pl-PL" sz="1200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7853408" y="5589240"/>
            <a:ext cx="3312368" cy="3600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l-PL" sz="1200" b="0" dirty="0" smtClean="0"/>
              <a:t>Chodnik na ul</a:t>
            </a:r>
            <a:r>
              <a:rPr lang="pl-PL" sz="1200" b="0" dirty="0"/>
              <a:t>. </a:t>
            </a:r>
            <a:r>
              <a:rPr lang="pl-PL" sz="1200" b="0" dirty="0" smtClean="0"/>
              <a:t>Rybaki w Zegrzu Południowym</a:t>
            </a:r>
            <a:endParaRPr lang="pl-PL" sz="1200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41F1702F-D981-438A-B7D1-53457200130D}"/>
              </a:ext>
            </a:extLst>
          </p:cNvPr>
          <p:cNvSpPr txBox="1">
            <a:spLocks/>
          </p:cNvSpPr>
          <p:nvPr/>
        </p:nvSpPr>
        <p:spPr>
          <a:xfrm>
            <a:off x="1054667" y="4049271"/>
            <a:ext cx="3516324" cy="4623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pl-PL" sz="1200" b="0" dirty="0"/>
              <a:t>ul. </a:t>
            </a:r>
            <a:r>
              <a:rPr lang="pl-PL" sz="1200" b="0" dirty="0" smtClean="0"/>
              <a:t>Spacerowa </a:t>
            </a:r>
            <a:r>
              <a:rPr lang="pl-PL" sz="1200" b="0" dirty="0"/>
              <a:t>w </a:t>
            </a:r>
            <a:r>
              <a:rPr lang="pl-PL" sz="1200" b="0" dirty="0" smtClean="0"/>
              <a:t>Białobrzegach i Główna             w Ryni – II etap                           </a:t>
            </a:r>
            <a:endParaRPr lang="pl-PL" sz="1200" b="0" dirty="0"/>
          </a:p>
        </p:txBody>
      </p:sp>
      <p:sp>
        <p:nvSpPr>
          <p:cNvPr id="11" name="Prostokąt 10"/>
          <p:cNvSpPr/>
          <p:nvPr/>
        </p:nvSpPr>
        <p:spPr>
          <a:xfrm>
            <a:off x="4791154" y="1366427"/>
            <a:ext cx="741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ea typeface="Verdana" panose="020B0604030504040204" pitchFamily="34" charset="0"/>
                <a:cs typeface="Verdana" panose="020B0604030504040204" pitchFamily="34" charset="0"/>
              </a:rPr>
              <a:t>W 2020 r. inwestycje drogowe stanowiły </a:t>
            </a:r>
          </a:p>
          <a:p>
            <a:r>
              <a:rPr lang="pl-PL" b="1" dirty="0" smtClean="0">
                <a:ea typeface="Verdana" panose="020B0604030504040204" pitchFamily="34" charset="0"/>
                <a:cs typeface="Verdana" panose="020B0604030504040204" pitchFamily="34" charset="0"/>
              </a:rPr>
              <a:t>10,03 % wydatków budżetowych tj. 1 388 660 zł.</a:t>
            </a:r>
            <a:endParaRPr lang="pl-PL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693812" y="387804"/>
            <a:ext cx="5412886" cy="1097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/>
              <a:t>Inwestycje drogowe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9491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650" y="252181"/>
            <a:ext cx="804742" cy="1194920"/>
          </a:xfrm>
          <a:prstGeom prst="rect">
            <a:avLst/>
          </a:prstGeom>
        </p:spPr>
      </p:pic>
      <p:sp>
        <p:nvSpPr>
          <p:cNvPr id="21" name="Tytuł 1"/>
          <p:cNvSpPr txBox="1">
            <a:spLocks/>
          </p:cNvSpPr>
          <p:nvPr/>
        </p:nvSpPr>
        <p:spPr>
          <a:xfrm>
            <a:off x="766818" y="1214896"/>
            <a:ext cx="4139855" cy="845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l-PL" sz="2000" b="0" dirty="0">
              <a:solidFill>
                <a:srgbClr val="FF000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93812" y="1772816"/>
            <a:ext cx="45365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/>
              <a:t>Wykonano odwodnienie </a:t>
            </a:r>
            <a:r>
              <a:rPr lang="pl-PL" b="1" dirty="0" smtClean="0"/>
              <a:t>w Józefowie: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 smtClean="0"/>
              <a:t>na ulicy </a:t>
            </a:r>
            <a:r>
              <a:rPr lang="pl-PL" b="1" dirty="0"/>
              <a:t>Szkolnej </a:t>
            </a:r>
            <a:r>
              <a:rPr lang="pl-PL" b="1" dirty="0" smtClean="0"/>
              <a:t>w </a:t>
            </a:r>
            <a:r>
              <a:rPr lang="pl-PL" b="1" dirty="0"/>
              <a:t>rejonie  Szkoły Podstawowej </a:t>
            </a:r>
            <a:endParaRPr lang="pl-PL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 smtClean="0"/>
              <a:t>oraz na ulicy </a:t>
            </a:r>
            <a:r>
              <a:rPr lang="pl-PL" b="1" dirty="0"/>
              <a:t>Wiosennej</a:t>
            </a:r>
          </a:p>
          <a:p>
            <a:pPr algn="just"/>
            <a:endParaRPr lang="pl-PL" dirty="0" smtClean="0"/>
          </a:p>
          <a:p>
            <a:pPr algn="just"/>
            <a:r>
              <a:rPr lang="pl-PL" dirty="0" smtClean="0"/>
              <a:t>Zastosowano </a:t>
            </a:r>
            <a:r>
              <a:rPr lang="pl-PL" dirty="0"/>
              <a:t>skrzynki </a:t>
            </a:r>
            <a:r>
              <a:rPr lang="pl-PL" dirty="0" smtClean="0"/>
              <a:t>rozsączające. Woda </a:t>
            </a:r>
            <a:r>
              <a:rPr lang="pl-PL" dirty="0"/>
              <a:t>deszczowa zbierana jest w układ </a:t>
            </a:r>
            <a:r>
              <a:rPr lang="pl-PL" dirty="0" smtClean="0"/>
              <a:t>skrzynek, </a:t>
            </a:r>
            <a:r>
              <a:rPr lang="pl-PL" dirty="0"/>
              <a:t>a następnie zostaje odprowadzona w skutek wsiąkania w otaczający grunt.</a:t>
            </a:r>
          </a:p>
          <a:p>
            <a:pPr algn="just"/>
            <a:r>
              <a:rPr lang="pl-PL" dirty="0"/>
              <a:t>Ponadto skrzynki zostają owinięte geowłókniną jako warstwa ochronna dla całego układu w celu zapobieżenia infiltracji gruntu i </a:t>
            </a:r>
            <a:r>
              <a:rPr lang="pl-PL" dirty="0" smtClean="0"/>
              <a:t>dalej zasypane </a:t>
            </a:r>
            <a:r>
              <a:rPr lang="pl-PL" dirty="0"/>
              <a:t>częściowo kruszywem.  </a:t>
            </a: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693812" y="387804"/>
            <a:ext cx="5412886" cy="1097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/>
              <a:t>Inwestycje drogowe </a:t>
            </a:r>
            <a:endParaRPr lang="pl-PL" sz="24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75" y="1772816"/>
            <a:ext cx="5907021" cy="44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92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2228402"/>
            <a:ext cx="5230268" cy="3486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734372" y="3068960"/>
            <a:ext cx="4896544" cy="309634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pl-PL" sz="1600" dirty="0">
                <a:solidFill>
                  <a:schemeClr val="tx2"/>
                </a:solidFill>
              </a:rPr>
              <a:t>W ramach zadań inwestycyjnych wybudowano sieć </a:t>
            </a:r>
            <a:r>
              <a:rPr lang="pl-PL" sz="1600" dirty="0" smtClean="0">
                <a:solidFill>
                  <a:schemeClr val="tx2"/>
                </a:solidFill>
              </a:rPr>
              <a:t>wodociągową </a:t>
            </a:r>
            <a:r>
              <a:rPr lang="pl-PL" sz="1600" dirty="0">
                <a:solidFill>
                  <a:schemeClr val="tx2"/>
                </a:solidFill>
              </a:rPr>
              <a:t>ul. </a:t>
            </a:r>
            <a:r>
              <a:rPr lang="pl-PL" sz="1600" dirty="0" smtClean="0">
                <a:solidFill>
                  <a:schemeClr val="tx2"/>
                </a:solidFill>
              </a:rPr>
              <a:t>Złotych Piasków w Stanisławowie Pierwszym o dł. 279 </a:t>
            </a:r>
            <a:r>
              <a:rPr lang="pl-PL" sz="1600" dirty="0" err="1" smtClean="0">
                <a:solidFill>
                  <a:schemeClr val="tx2"/>
                </a:solidFill>
              </a:rPr>
              <a:t>mb</a:t>
            </a:r>
            <a:r>
              <a:rPr lang="pl-PL" sz="1600" dirty="0" smtClean="0">
                <a:solidFill>
                  <a:schemeClr val="tx2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pl-PL" dirty="0">
                <a:solidFill>
                  <a:schemeClr val="tx2"/>
                </a:solidFill>
              </a:rPr>
              <a:t>o</a:t>
            </a:r>
            <a:r>
              <a:rPr lang="pl-PL" dirty="0" smtClean="0">
                <a:solidFill>
                  <a:schemeClr val="tx2"/>
                </a:solidFill>
              </a:rPr>
              <a:t>raz uzupełniającą w drodze wewnętrznej od ul. </a:t>
            </a:r>
            <a:r>
              <a:rPr lang="pl-PL" dirty="0" err="1" smtClean="0">
                <a:solidFill>
                  <a:schemeClr val="tx2"/>
                </a:solidFill>
              </a:rPr>
              <a:t>Małołęckiej</a:t>
            </a:r>
            <a:r>
              <a:rPr lang="pl-PL" dirty="0" smtClean="0">
                <a:solidFill>
                  <a:schemeClr val="tx2"/>
                </a:solidFill>
              </a:rPr>
              <a:t> oraz w rejonie ul. Zegrzyńskiej w Nieporęcie o łącznej </a:t>
            </a:r>
            <a:r>
              <a:rPr lang="pl-PL" sz="1600" dirty="0" smtClean="0">
                <a:solidFill>
                  <a:schemeClr val="tx2"/>
                </a:solidFill>
              </a:rPr>
              <a:t>długości 770 </a:t>
            </a:r>
            <a:r>
              <a:rPr lang="pl-PL" sz="1600" dirty="0" err="1" smtClean="0">
                <a:solidFill>
                  <a:schemeClr val="tx2"/>
                </a:solidFill>
              </a:rPr>
              <a:t>mb</a:t>
            </a:r>
            <a:r>
              <a:rPr lang="pl-PL" sz="1600" dirty="0" smtClean="0"/>
              <a:t>,</a:t>
            </a:r>
            <a:endParaRPr lang="pl-PL" sz="1600" b="1" dirty="0"/>
          </a:p>
          <a:p>
            <a:pPr algn="just"/>
            <a:endParaRPr lang="pl-PL" sz="1600" dirty="0"/>
          </a:p>
        </p:txBody>
      </p:sp>
      <p:pic>
        <p:nvPicPr>
          <p:cNvPr id="5" name="Symbol zastępczy obrazu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846940" y="188640"/>
            <a:ext cx="803448" cy="119630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376F950-8F52-44AA-BADB-532BB22F4026}"/>
              </a:ext>
            </a:extLst>
          </p:cNvPr>
          <p:cNvSpPr txBox="1"/>
          <p:nvPr/>
        </p:nvSpPr>
        <p:spPr>
          <a:xfrm>
            <a:off x="3790156" y="1061775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Wydatki związane z infrastrukturą wodociągową w </a:t>
            </a:r>
            <a:r>
              <a:rPr lang="pl-PL" dirty="0" smtClean="0"/>
              <a:t>2020 </a:t>
            </a:r>
            <a:r>
              <a:rPr lang="pl-PL" dirty="0"/>
              <a:t>r wyniosły </a:t>
            </a:r>
            <a:r>
              <a:rPr lang="pl-PL" b="1" dirty="0" smtClean="0"/>
              <a:t>456 860 zł</a:t>
            </a:r>
            <a:r>
              <a:rPr lang="pl-PL" b="1" dirty="0"/>
              <a:t>.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05780" y="33335"/>
            <a:ext cx="9137837" cy="10668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2399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sz="2800" b="1" dirty="0" smtClean="0">
              <a:solidFill>
                <a:schemeClr val="accent1"/>
              </a:solidFill>
            </a:endParaRPr>
          </a:p>
          <a:p>
            <a:endParaRPr lang="pl-PL" sz="2800" b="1" dirty="0">
              <a:solidFill>
                <a:schemeClr val="accent1"/>
              </a:solidFill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693812" y="387804"/>
            <a:ext cx="5412886" cy="1097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/>
              <a:t>Wodociągi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2463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353491"/>
            <a:ext cx="804742" cy="119492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6886500" y="2211747"/>
            <a:ext cx="41764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Wykonano: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modernizację boiska przy Szkole Podstawowej w Nieporęcie</a:t>
            </a:r>
            <a:r>
              <a:rPr lang="pl-PL" dirty="0" smtClean="0">
                <a:solidFill>
                  <a:schemeClr val="accent1"/>
                </a:solidFill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accent1"/>
                </a:solidFill>
              </a:rPr>
              <a:t>modernizację Szkoły Podstawowej w Stanisławowie Pierwszym,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accent1"/>
                </a:solidFill>
              </a:rPr>
              <a:t>modernizację Szkoły Podstawowej w Białobrzegach,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accent1"/>
                </a:solidFill>
              </a:rPr>
              <a:t>altanę o konstrukcji drewnianej przy Szkole Podstawowej w Józefowie</a:t>
            </a:r>
            <a:endParaRPr lang="pl-PL" dirty="0" smtClean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7B0039CC-5835-48E5-B8EB-DB996D809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1700808"/>
            <a:ext cx="5963992" cy="4472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522329" y="1065549"/>
            <a:ext cx="9316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b="1" dirty="0"/>
              <a:t>Wartość inwestycji oświatowych w </a:t>
            </a:r>
            <a:r>
              <a:rPr lang="pl-PL" b="1" dirty="0" smtClean="0"/>
              <a:t>2020 r. wyniosła 633 675 zł</a:t>
            </a:r>
            <a:endParaRPr lang="pl-PL" b="1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522329" y="402213"/>
            <a:ext cx="5412886" cy="1097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/>
              <a:t>Inwestycje oświatowe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642661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WAŻNE DATY I ROCZNICE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844824"/>
            <a:ext cx="10585176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 smtClean="0"/>
              <a:t>30-LECIE SAMORZĄDNOŚCI</a:t>
            </a:r>
            <a:endParaRPr lang="pl-PL" sz="1600" b="1" dirty="0"/>
          </a:p>
          <a:p>
            <a:pPr algn="just"/>
            <a:r>
              <a:rPr lang="pl-PL" dirty="0" smtClean="0"/>
              <a:t>W tym roku obchodziliśmy </a:t>
            </a:r>
            <a:r>
              <a:rPr lang="pl-PL" dirty="0"/>
              <a:t>rocznicę 30-lecia samorządu terytorialnego - święta samorządowej wspólnoty. Niecodzienne okoliczności spowodowały równie niecodzienne obchody, ale pełne wspomnień minionych lat i ponad dziesięciu tysiącach historycznych dni budowania Gminy i jej rozwoju w każdej dziedzinie życia naszej lokalnej społeczności. </a:t>
            </a:r>
            <a:endParaRPr lang="pl-PL" dirty="0" smtClean="0"/>
          </a:p>
          <a:p>
            <a:pPr algn="just"/>
            <a:endParaRPr lang="pl-PL" dirty="0"/>
          </a:p>
          <a:p>
            <a:pPr algn="just"/>
            <a:r>
              <a:rPr lang="pl-PL" dirty="0"/>
              <a:t>W uznaniu zasług dla rozwoju Gminy Nieporęt, wyrażonego popularyzacją samorządności, zaangażowaniem w podnoszenie poziomu życia mieszkańców lokalnej społeczności  oraz publiczną pracą podczas pełnienia funkcji Przewodniczącego Rady Gminy Nieporęt w ciągu kolejnych trzech kadencji w latach 2006 – 2018 pośmiertnie uhonorowano tytułem „Zasłużony dla Gminy Nieporęt”, śp. Eugeniusza Woźniakowskiego.</a:t>
            </a:r>
          </a:p>
          <a:p>
            <a:pPr algn="just"/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918057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22329" y="814922"/>
            <a:ext cx="8708610" cy="84300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pl-PL" sz="1800" b="1" dirty="0" smtClean="0">
                <a:solidFill>
                  <a:schemeClr val="tx1"/>
                </a:solidFill>
              </a:rPr>
              <a:t>437 809 zł</a:t>
            </a:r>
            <a:r>
              <a:rPr lang="pl-PL" sz="1800" dirty="0" smtClean="0">
                <a:solidFill>
                  <a:srgbClr val="FF0000"/>
                </a:solidFill>
              </a:rPr>
              <a:t> </a:t>
            </a:r>
            <a:r>
              <a:rPr lang="pl-PL" sz="1800" dirty="0" smtClean="0">
                <a:solidFill>
                  <a:schemeClr val="tx1"/>
                </a:solidFill>
              </a:rPr>
              <a:t>to wydatek związany z modernizacją i budową oświetlenia.</a:t>
            </a:r>
          </a:p>
          <a:p>
            <a:pPr>
              <a:spcBef>
                <a:spcPts val="600"/>
              </a:spcBef>
            </a:pPr>
            <a:r>
              <a:rPr lang="pl-PL" sz="1800" dirty="0" smtClean="0">
                <a:solidFill>
                  <a:schemeClr val="tx1"/>
                </a:solidFill>
              </a:rPr>
              <a:t>14 nowych latarni i </a:t>
            </a:r>
            <a:r>
              <a:rPr lang="pl-PL" sz="1800" dirty="0" smtClean="0"/>
              <a:t>89</a:t>
            </a:r>
            <a:r>
              <a:rPr lang="pl-PL" sz="1800" dirty="0" smtClean="0">
                <a:solidFill>
                  <a:schemeClr val="tx1"/>
                </a:solidFill>
              </a:rPr>
              <a:t> wymienionych na nowe (słupy i oprawy).</a:t>
            </a: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593" y="371135"/>
            <a:ext cx="804742" cy="1194920"/>
          </a:xfrm>
          <a:prstGeom prst="rect">
            <a:avLst/>
          </a:prstGeom>
        </p:spPr>
      </p:pic>
      <p:sp>
        <p:nvSpPr>
          <p:cNvPr id="11" name="Symbol zastępczy tekstu 4"/>
          <p:cNvSpPr txBox="1">
            <a:spLocks/>
          </p:cNvSpPr>
          <p:nvPr/>
        </p:nvSpPr>
        <p:spPr>
          <a:xfrm>
            <a:off x="837828" y="4005064"/>
            <a:ext cx="756084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0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A548A3B-F599-41BD-A17E-A37A5BC02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2072339"/>
            <a:ext cx="2306305" cy="3075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658BD1D-D5CB-4D10-AE21-1C91F07C76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39" y="2070639"/>
            <a:ext cx="4100098" cy="3075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456D7A2-D4B2-4A79-92F6-C899EFF05784}"/>
              </a:ext>
            </a:extLst>
          </p:cNvPr>
          <p:cNvSpPr txBox="1"/>
          <p:nvPr/>
        </p:nvSpPr>
        <p:spPr>
          <a:xfrm>
            <a:off x="405780" y="5354325"/>
            <a:ext cx="270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Modernizacja oświetlenia ul. Jana Kazimierza </a:t>
            </a:r>
          </a:p>
          <a:p>
            <a:pPr algn="ctr"/>
            <a:r>
              <a:rPr lang="pl-PL" sz="1600" dirty="0" smtClean="0"/>
              <a:t>w Nieporęcie</a:t>
            </a:r>
            <a:endParaRPr lang="pl-PL" sz="1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BF18689-2B11-41F6-858B-62870AB531CF}"/>
              </a:ext>
            </a:extLst>
          </p:cNvPr>
          <p:cNvSpPr txBox="1"/>
          <p:nvPr/>
        </p:nvSpPr>
        <p:spPr>
          <a:xfrm>
            <a:off x="3256457" y="5389144"/>
            <a:ext cx="457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Oświetlenie ul. Księżycowej </a:t>
            </a:r>
          </a:p>
          <a:p>
            <a:pPr algn="ctr"/>
            <a:r>
              <a:rPr lang="pl-PL" sz="1600" dirty="0" smtClean="0"/>
              <a:t>w Stanisławowie Pierwszym</a:t>
            </a:r>
            <a:endParaRPr lang="pl-PL" sz="1600" dirty="0"/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522329" y="402213"/>
            <a:ext cx="5412886" cy="1097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/>
              <a:t>Oświetlenie ulic</a:t>
            </a:r>
            <a:endParaRPr lang="pl-PL" sz="2400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A548A3B-F599-41BD-A17E-A37A5BC02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0268" y="2455023"/>
            <a:ext cx="3075073" cy="2306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456D7A2-D4B2-4A79-92F6-C899EFF05784}"/>
              </a:ext>
            </a:extLst>
          </p:cNvPr>
          <p:cNvSpPr txBox="1"/>
          <p:nvPr/>
        </p:nvSpPr>
        <p:spPr>
          <a:xfrm>
            <a:off x="7887107" y="5389144"/>
            <a:ext cx="270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Modernizacja oświetlenia ul. Wazów i Sienkiewicza</a:t>
            </a:r>
          </a:p>
          <a:p>
            <a:pPr algn="ctr"/>
            <a:r>
              <a:rPr lang="pl-PL" sz="1600" dirty="0" smtClean="0"/>
              <a:t>w Nieporęcie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8269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522329" y="402213"/>
            <a:ext cx="5412886" cy="1097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/>
              <a:t>Bezpieczeństwo</a:t>
            </a:r>
            <a:endParaRPr lang="pl-PL" sz="24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1052736"/>
            <a:ext cx="6607088" cy="440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50EEEA7-B199-46C2-B55A-E41B4D601F99}"/>
              </a:ext>
            </a:extLst>
          </p:cNvPr>
          <p:cNvSpPr txBox="1"/>
          <p:nvPr/>
        </p:nvSpPr>
        <p:spPr>
          <a:xfrm>
            <a:off x="1053852" y="5661248"/>
            <a:ext cx="895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/>
              <a:t>Na potrzeby OSP w Kątach Węgierskich zakupiono lekki samochód ratowniczy marki FORD RANGER XLT DCAB.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593" y="371135"/>
            <a:ext cx="804742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37" y="1610408"/>
            <a:ext cx="3378719" cy="2949584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32" y="1595845"/>
            <a:ext cx="3456384" cy="2978709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50EEEA7-B199-46C2-B55A-E41B4D601F99}"/>
              </a:ext>
            </a:extLst>
          </p:cNvPr>
          <p:cNvSpPr txBox="1"/>
          <p:nvPr/>
        </p:nvSpPr>
        <p:spPr>
          <a:xfrm>
            <a:off x="368127" y="892787"/>
            <a:ext cx="32700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pl-PL" sz="1400" b="1" dirty="0"/>
          </a:p>
          <a:p>
            <a:pPr algn="ctr"/>
            <a:r>
              <a:rPr lang="pl-PL" sz="1600" b="1" dirty="0" smtClean="0"/>
              <a:t>Ciągi piesze w Porcie Pilawa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50EEEA7-B199-46C2-B55A-E41B4D601F99}"/>
              </a:ext>
            </a:extLst>
          </p:cNvPr>
          <p:cNvSpPr txBox="1"/>
          <p:nvPr/>
        </p:nvSpPr>
        <p:spPr>
          <a:xfrm>
            <a:off x="522329" y="4807843"/>
            <a:ext cx="7303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 smtClean="0"/>
              <a:t>Uruchomiono bezprzewodowy dostęp do sieci Internet w Urzędzie Gminy Nieporęt oraz w promieniu 100 m od budynku, poprzez zainstalowanie Hot Spotów Wi-Fi dla mieszkańców gminy.</a:t>
            </a:r>
          </a:p>
          <a:p>
            <a:pPr algn="just"/>
            <a:endParaRPr lang="pl-PL" sz="1600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593" y="371135"/>
            <a:ext cx="804742" cy="119492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50EEEA7-B199-46C2-B55A-E41B4D601F99}"/>
              </a:ext>
            </a:extLst>
          </p:cNvPr>
          <p:cNvSpPr txBox="1"/>
          <p:nvPr/>
        </p:nvSpPr>
        <p:spPr>
          <a:xfrm>
            <a:off x="4001185" y="75338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/>
              <a:t>Rozbudowa monitoringu wizyjnego na terenie gminy </a:t>
            </a:r>
          </a:p>
          <a:p>
            <a:pPr algn="ctr"/>
            <a:r>
              <a:rPr lang="pl-PL" sz="1600" b="1" dirty="0" smtClean="0"/>
              <a:t>(30 nowych kamer  w 11 lokalizacjach)</a:t>
            </a:r>
            <a:endParaRPr lang="pl-PL" sz="1600" b="1" dirty="0"/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522329" y="402213"/>
            <a:ext cx="5412886" cy="1097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/>
              <a:t>Pozostałe inwestycje</a:t>
            </a:r>
            <a:endParaRPr lang="pl-PL" sz="24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0449" y="2470809"/>
            <a:ext cx="4797152" cy="35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5BC25B0D-1C13-4DB3-BCE9-CBF90EE50906}"/>
              </a:ext>
            </a:extLst>
          </p:cNvPr>
          <p:cNvSpPr txBox="1"/>
          <p:nvPr/>
        </p:nvSpPr>
        <p:spPr>
          <a:xfrm>
            <a:off x="2494012" y="2924944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accent1"/>
                </a:solidFill>
              </a:rPr>
              <a:t>Dziękuję za uwagę</a:t>
            </a:r>
            <a:endParaRPr lang="pl-PL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05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2011536"/>
            <a:ext cx="5071492" cy="400506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WAŻNE DATY I ROCZNICE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628800"/>
            <a:ext cx="626469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b="1" dirty="0" smtClean="0"/>
              <a:t>100-LECIE BITWY WARSZAWSKIEJ</a:t>
            </a:r>
            <a:endParaRPr lang="pl-PL" sz="1600" b="1" dirty="0"/>
          </a:p>
          <a:p>
            <a:pPr algn="just"/>
            <a:r>
              <a:rPr lang="pl-PL" sz="1600" dirty="0" smtClean="0"/>
              <a:t>W </a:t>
            </a:r>
            <a:r>
              <a:rPr lang="pl-PL" sz="1600" dirty="0"/>
              <a:t>marcu 2020 r. Gmina Nieporęt udzieliła dotacji celowej Nieporęckiemu Stowarzyszeniu Historycznemu na realizację zadania publicznego </a:t>
            </a:r>
            <a:r>
              <a:rPr lang="pl-PL" sz="1600" dirty="0" smtClean="0"/>
              <a:t>pn</a:t>
            </a:r>
            <a:r>
              <a:rPr lang="pl-PL" sz="1600" dirty="0"/>
              <a:t>. „Ochrona zabytków Gminy Nieporęt, prace renowacyjno-konserwatorskie pomnika 28. Pułku Strzelców Kaniowskich w Wólce Radzymińskiej”. </a:t>
            </a:r>
          </a:p>
          <a:p>
            <a:pPr algn="just"/>
            <a:r>
              <a:rPr lang="pl-PL" sz="1600" dirty="0" smtClean="0"/>
              <a:t>Przeprowadzone  </a:t>
            </a:r>
            <a:r>
              <a:rPr lang="pl-PL" sz="1600" dirty="0"/>
              <a:t>kompleksowe prace renowacyjno-konserwatorskie pomnika 28. Pułku Strzelców Kaniowskich w Wólce Radzymińskiej. Wykonano krzyż i tablicę informacyjną. Przeprowadzono kwerendy </a:t>
            </a:r>
            <a:r>
              <a:rPr lang="pl-PL" sz="1600" dirty="0" smtClean="0"/>
              <a:t>archiwalne, </a:t>
            </a:r>
            <a:r>
              <a:rPr lang="pl-PL" sz="1600" dirty="0"/>
              <a:t>co posłużyło do opracowania tekstu na tablicę informacyjną. Zamontowano krzyż,  dwie ławki i tablicę informacyjną.</a:t>
            </a:r>
          </a:p>
          <a:p>
            <a:pPr algn="just"/>
            <a:endParaRPr lang="pl-PL" sz="1600" dirty="0"/>
          </a:p>
          <a:p>
            <a:pPr algn="just"/>
            <a:r>
              <a:rPr lang="pl-PL" sz="1600" dirty="0" smtClean="0"/>
              <a:t>W </a:t>
            </a:r>
            <a:r>
              <a:rPr lang="pl-PL" sz="1600" dirty="0"/>
              <a:t>100. Rocznicę Bitwy Warszawskiej w celu upamiętnienia walk, prowadzonych przez polskich żołnierzy z armią bolszewicką pod wsią </a:t>
            </a:r>
            <a:r>
              <a:rPr lang="pl-PL" sz="1600" dirty="0" err="1"/>
              <a:t>Zamostki</a:t>
            </a:r>
            <a:r>
              <a:rPr lang="pl-PL" sz="1600" dirty="0"/>
              <a:t> Wólczyńskie i Wólka Radzymińska, Rada Gminy podjęła uchwały w sprawie nadania dwóm drogom gminnym w Wólce Radzymińskiej nazw: </a:t>
            </a:r>
            <a:r>
              <a:rPr lang="pl-PL" sz="1600" dirty="0" err="1"/>
              <a:t>Zamostki</a:t>
            </a:r>
            <a:r>
              <a:rPr lang="pl-PL" sz="1600" dirty="0"/>
              <a:t> </a:t>
            </a:r>
            <a:r>
              <a:rPr lang="pl-PL" sz="1600" dirty="0" smtClean="0"/>
              <a:t>Wólczyńskie oraz </a:t>
            </a:r>
            <a:r>
              <a:rPr lang="pl-PL" sz="1600" dirty="0"/>
              <a:t>Strzelców </a:t>
            </a:r>
            <a:r>
              <a:rPr lang="pl-PL" sz="1600" dirty="0" smtClean="0"/>
              <a:t>Kaniowskich. 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1915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WAŻNE DATY I ROCZNICE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628800"/>
            <a:ext cx="105851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 smtClean="0"/>
              <a:t>SPIS ROLNY</a:t>
            </a:r>
            <a:endParaRPr lang="pl-PL" sz="1600" b="1" dirty="0"/>
          </a:p>
          <a:p>
            <a:pPr algn="just"/>
            <a:r>
              <a:rPr lang="pl-PL" dirty="0"/>
              <a:t>W 2020 roku odbył się spis rolny w terminie 1 września  -  30 listopada 2020 r., według stanu na 1 czerwca 2020 r. </a:t>
            </a:r>
            <a:endParaRPr lang="pl-PL" dirty="0" smtClean="0"/>
          </a:p>
          <a:p>
            <a:pPr algn="just"/>
            <a:endParaRPr lang="pl-PL" dirty="0" smtClean="0"/>
          </a:p>
          <a:p>
            <a:pPr algn="just"/>
            <a:r>
              <a:rPr lang="pl-PL" dirty="0" smtClean="0"/>
              <a:t>Spisowi </a:t>
            </a:r>
            <a:r>
              <a:rPr lang="pl-PL" dirty="0"/>
              <a:t>podlegali faktyczni użytkownicy gospodarstw rolnych, a pracami spisowymi kierował Wójt jako gminny komisarz spisowy. </a:t>
            </a:r>
            <a:endParaRPr lang="pl-PL" dirty="0" smtClean="0"/>
          </a:p>
          <a:p>
            <a:pPr algn="just"/>
            <a:endParaRPr lang="pl-PL" dirty="0"/>
          </a:p>
          <a:p>
            <a:pPr algn="just"/>
            <a:r>
              <a:rPr lang="pl-PL" b="1" dirty="0" smtClean="0"/>
              <a:t>Powszechny </a:t>
            </a:r>
            <a:r>
              <a:rPr lang="pl-PL" b="1" dirty="0"/>
              <a:t>Spis Rolny jest organizowany co 10 lat</a:t>
            </a:r>
            <a:r>
              <a:rPr lang="pl-PL" dirty="0"/>
              <a:t>, poprzedni odbył się w roku 2010 i jest to badanie obejmujące wszystkie gospodarstwa rolne w kraju jako jedyne źródło informacji pozwalające na ocenę stanu polskiego rolnictwa, w tym również w Gminie </a:t>
            </a:r>
            <a:r>
              <a:rPr lang="pl-PL" dirty="0" smtClean="0"/>
              <a:t>Nieporęt.</a:t>
            </a: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1686664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MIESZKAŃCY W LICZBACH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844824"/>
            <a:ext cx="107291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Według danych Urzędu Gminy Nieporęt (dot. osób zameldowanych na pobyt stały                       i czasowy) na dzień 31 grudnia 2020 roku w Gminie Nieporęt zamieszkiwało </a:t>
            </a:r>
            <a:r>
              <a:rPr lang="pl-PL" b="1" dirty="0"/>
              <a:t>14 217 osób</a:t>
            </a:r>
            <a:r>
              <a:rPr lang="pl-PL" dirty="0"/>
              <a:t>,               w tym: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kobiety</a:t>
            </a:r>
            <a:r>
              <a:rPr lang="pl-PL" dirty="0"/>
              <a:t>: </a:t>
            </a:r>
            <a:r>
              <a:rPr lang="pl-PL" b="1" dirty="0"/>
              <a:t>7 360 </a:t>
            </a:r>
            <a:r>
              <a:rPr lang="pl-PL" dirty="0"/>
              <a:t>( w 2019 r. – 7 278, w 2018 r. – </a:t>
            </a:r>
            <a:r>
              <a:rPr lang="pl-PL" dirty="0" smtClean="0"/>
              <a:t>7178),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mężczyźni</a:t>
            </a:r>
            <a:r>
              <a:rPr lang="pl-PL" dirty="0"/>
              <a:t>: </a:t>
            </a:r>
            <a:r>
              <a:rPr lang="pl-PL" b="1" dirty="0"/>
              <a:t>6 857 </a:t>
            </a:r>
            <a:r>
              <a:rPr lang="pl-PL" dirty="0"/>
              <a:t>(w 2019 r. – 6 823, w 2018 r. – 6 </a:t>
            </a:r>
            <a:r>
              <a:rPr lang="pl-PL" dirty="0" smtClean="0"/>
              <a:t>728).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r>
              <a:rPr lang="pl-PL" u="sng" dirty="0"/>
              <a:t>Przyrost naturalny w Gminie Nieporęt w 2020 roku</a:t>
            </a:r>
            <a:r>
              <a:rPr lang="pl-PL" dirty="0"/>
              <a:t> na podstawie: 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liczby </a:t>
            </a:r>
            <a:r>
              <a:rPr lang="pl-PL" dirty="0"/>
              <a:t>zarejestrowanych urodzeń w 2020 r. – 129 </a:t>
            </a:r>
            <a:r>
              <a:rPr lang="pl-PL" dirty="0" smtClean="0"/>
              <a:t>osób(w </a:t>
            </a:r>
            <a:r>
              <a:rPr lang="pl-PL" dirty="0"/>
              <a:t>2019 r. – 121);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liczby zarejestrowanych zgonów w 2020 r. – </a:t>
            </a:r>
            <a:r>
              <a:rPr lang="pl-PL" dirty="0" smtClean="0"/>
              <a:t>148 osób </a:t>
            </a:r>
            <a:r>
              <a:rPr lang="pl-PL" dirty="0"/>
              <a:t>(w 2019 r. – 115); </a:t>
            </a:r>
          </a:p>
          <a:p>
            <a:r>
              <a:rPr lang="pl-PL" b="1" u="sng" dirty="0"/>
              <a:t>jest ujemny</a:t>
            </a:r>
            <a:r>
              <a:rPr lang="pl-PL" u="sng" dirty="0"/>
              <a:t>,</a:t>
            </a:r>
            <a:r>
              <a:rPr lang="pl-PL" dirty="0"/>
              <a:t> ponieważ liczba zgonów przewyższa liczbę urodzeń. </a:t>
            </a:r>
            <a:endParaRPr lang="pl-PL" dirty="0" smtClean="0"/>
          </a:p>
          <a:p>
            <a:endParaRPr lang="pl-PL" dirty="0"/>
          </a:p>
          <a:p>
            <a:pPr algn="just"/>
            <a:r>
              <a:rPr lang="pl-PL" dirty="0" smtClean="0"/>
              <a:t>Prawdopodobnie </a:t>
            </a:r>
            <a:r>
              <a:rPr lang="pl-PL" dirty="0"/>
              <a:t>sytuacja ta ma związek ze stanem epidemii oraz </a:t>
            </a:r>
            <a:r>
              <a:rPr lang="pl-PL" dirty="0" smtClean="0"/>
              <a:t>zwiększającym się                  i dodatnim saldem </a:t>
            </a:r>
            <a:r>
              <a:rPr lang="pl-PL" dirty="0"/>
              <a:t>migracji w Gminie Nieporęt. </a:t>
            </a:r>
            <a:endParaRPr lang="pl-PL" sz="1600" dirty="0"/>
          </a:p>
          <a:p>
            <a:endParaRPr lang="pl-PL" dirty="0" smtClean="0"/>
          </a:p>
          <a:p>
            <a:r>
              <a:rPr lang="pl-PL" b="1" dirty="0" smtClean="0"/>
              <a:t>Dochód na jednego mieszkańca w 2020 roku </a:t>
            </a:r>
            <a:r>
              <a:rPr lang="pl-PL" b="1" dirty="0"/>
              <a:t>(tzw. wskaźnik G) wyniósł 3 </a:t>
            </a:r>
            <a:r>
              <a:rPr lang="pl-PL" b="1" dirty="0" smtClean="0"/>
              <a:t>950,70, co daje nam pierwsze miejsce w powiecie legionowskim (drugi jest Wieliszew ze wskaźnikiem 3035,76).</a:t>
            </a: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404118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21804" y="606052"/>
            <a:ext cx="82809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accent1"/>
                </a:solidFill>
                <a:latin typeface="+mj-lt"/>
              </a:rPr>
              <a:t>RAPORT O STANIE GMINY</a:t>
            </a:r>
          </a:p>
          <a:p>
            <a:r>
              <a:rPr lang="pl-PL" sz="1500" b="1" dirty="0" smtClean="0">
                <a:solidFill>
                  <a:schemeClr val="accent1"/>
                </a:solidFill>
                <a:latin typeface="+mj-lt"/>
              </a:rPr>
              <a:t>- ZDROWIE</a:t>
            </a:r>
          </a:p>
        </p:txBody>
      </p:sp>
      <p:pic>
        <p:nvPicPr>
          <p:cNvPr id="3" name="Symbol zastępczy obrazu 8">
            <a:extLst>
              <a:ext uri="{FF2B5EF4-FFF2-40B4-BE49-F238E27FC236}">
                <a16:creationId xmlns:a16="http://schemas.microsoft.com/office/drawing/2014/main" id="{C345C7E6-823B-440B-A64D-25A16381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9" t="-1350" r="-10366" b="-487"/>
          <a:stretch/>
        </p:blipFill>
        <p:spPr>
          <a:xfrm>
            <a:off x="10702924" y="240748"/>
            <a:ext cx="803448" cy="11963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5780" y="1437049"/>
            <a:ext cx="108012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500" dirty="0"/>
              <a:t>W 2020 roku kontynuowana była realizacja gminnych programów z zakresu polityki zdrowotnej:</a:t>
            </a:r>
          </a:p>
          <a:p>
            <a:pPr algn="just"/>
            <a:r>
              <a:rPr lang="pl-PL" sz="1500" b="1" dirty="0"/>
              <a:t>„Program polityki zdrowotnej w zakresie rehabilitacji leczniczej mieszkańców Gminy Nieporęt na lata 2019-2021”.</a:t>
            </a:r>
            <a:r>
              <a:rPr lang="pl-PL" sz="1500" dirty="0"/>
              <a:t> </a:t>
            </a:r>
            <a:r>
              <a:rPr lang="pl-PL" sz="1500" dirty="0" smtClean="0"/>
              <a:t>Program </a:t>
            </a:r>
            <a:r>
              <a:rPr lang="pl-PL" sz="1500" dirty="0"/>
              <a:t>realizował wyłoniony w drodze konkursu podmiot leczniczy - Centrum Medyczne Nieporęt Sp. z o.o., ul. Podleśna 4, 05-126 </a:t>
            </a:r>
            <a:r>
              <a:rPr lang="pl-PL" sz="1500" dirty="0" smtClean="0"/>
              <a:t>Nieporęt. W </a:t>
            </a:r>
            <a:r>
              <a:rPr lang="pl-PL" sz="1500" dirty="0"/>
              <a:t>2020 r. Program był realizowany w okresie od 02 stycznia 2020 r. do 31 grudnia 2020 r. - wysokość dotacji w 2020 r. to kwota 100.000,00 zł.  </a:t>
            </a:r>
          </a:p>
          <a:p>
            <a:pPr algn="just"/>
            <a:r>
              <a:rPr lang="pl-PL" sz="1500" dirty="0"/>
              <a:t>Realizacja Programu obejmowała świadczenia zdrowotne/cykle zabiegów rehabilitacyjnych na rzecz mieszkańców Gminy Nieporęt, rozliczających się z podatków w Urzędzie Skarbowym </a:t>
            </a:r>
            <a:br>
              <a:rPr lang="pl-PL" sz="1500" dirty="0"/>
            </a:br>
            <a:r>
              <a:rPr lang="pl-PL" sz="1500" dirty="0"/>
              <a:t>w Legionowie, którzy posiadali skierowanie od lekarza specjalisty lub lekarza POZ udzielającego świadczeń finansowanych przez NFZ.</a:t>
            </a:r>
          </a:p>
          <a:p>
            <a:r>
              <a:rPr lang="pl-PL" sz="1500" dirty="0"/>
              <a:t>Do Programu w 2020 r. zakwalifikowały się 94 osoby. Wykonano 3.815 zabiegów rehabilitacyjnych</a:t>
            </a:r>
            <a:r>
              <a:rPr lang="pl-PL" sz="1500" dirty="0" smtClean="0"/>
              <a:t>.</a:t>
            </a:r>
          </a:p>
          <a:p>
            <a:endParaRPr lang="pl-PL" sz="1500" dirty="0"/>
          </a:p>
          <a:p>
            <a:r>
              <a:rPr lang="pl-PL" sz="1500" b="1" dirty="0"/>
              <a:t>„Program polityki zdrowotnej w zakresie szczepień ochronnych przeciwko grypie dla osób w wieku 55 lat i powyżej, zamieszkałych na terenie Gminy Nieporęt na lata 2020-2022”.</a:t>
            </a:r>
            <a:r>
              <a:rPr lang="pl-PL" sz="1500" dirty="0"/>
              <a:t> </a:t>
            </a:r>
          </a:p>
          <a:p>
            <a:r>
              <a:rPr lang="pl-PL" sz="1500" dirty="0"/>
              <a:t>Program realizował wyłoniony w drodze konkursu podmiot leczniczy – Centrum Medyczne Nieporęt Sp. z o.o., ul. Podleśna 4, 05-126 Nieporęt.</a:t>
            </a:r>
          </a:p>
          <a:p>
            <a:r>
              <a:rPr lang="pl-PL" sz="1500" dirty="0"/>
              <a:t>Realizacja programu od dnia 07 września 2020 r. do 31 grudnia 2020 r. wysokość dotacji 20.000,00 zł.</a:t>
            </a:r>
          </a:p>
          <a:p>
            <a:r>
              <a:rPr lang="pl-PL" sz="1500" dirty="0"/>
              <a:t>Realizacja Programu obejmowała zakup szczepionki, wykonanie szczepienia, przeprowadzenie kampanii informacyjno-edukacyjnej obejmującej rozpowszechnienie informacji o szczepieniach oraz edukację osób zgłaszających się do programu szczepień. 	</a:t>
            </a:r>
            <a:br>
              <a:rPr lang="pl-PL" sz="1500" dirty="0"/>
            </a:br>
            <a:r>
              <a:rPr lang="pl-PL" sz="1500" dirty="0"/>
              <a:t>Program był skierowany do 500 osób. Do Programu zakwalifikowało się 500 osób, będących mieszkańcami Gminy Nieporęt. Środki finansowe przeznaczone na realizację dotacji zostały wykorzystane w całości</a:t>
            </a:r>
            <a:r>
              <a:rPr lang="pl-PL" sz="1500" dirty="0" smtClean="0"/>
              <a:t>.</a:t>
            </a:r>
            <a:endParaRPr lang="pl-PL" sz="1500" b="1" dirty="0"/>
          </a:p>
        </p:txBody>
      </p:sp>
    </p:spTree>
    <p:extLst>
      <p:ext uri="{BB962C8B-B14F-4D97-AF65-F5344CB8AC3E}">
        <p14:creationId xmlns:p14="http://schemas.microsoft.com/office/powerpoint/2010/main" val="42339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lefon służbowy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Telefon służbowy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lefon służbowy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Telefon służbowy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D182A0E-7F17-4A86-A7C5-8846F54E43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TM02900771[[fn=Wycinek]]</Template>
  <TotalTime>0</TotalTime>
  <Words>5233</Words>
  <Application>Microsoft Office PowerPoint</Application>
  <PresentationFormat>Niestandardowy</PresentationFormat>
  <Paragraphs>563</Paragraphs>
  <Slides>53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16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53</vt:i4>
      </vt:variant>
    </vt:vector>
  </HeadingPairs>
  <TitlesOfParts>
    <vt:vector size="72" baseType="lpstr">
      <vt:lpstr>NSimSun</vt:lpstr>
      <vt:lpstr>SimSun</vt:lpstr>
      <vt:lpstr>Arial</vt:lpstr>
      <vt:lpstr>Arial Narrow</vt:lpstr>
      <vt:lpstr>Calibri</vt:lpstr>
      <vt:lpstr>Century</vt:lpstr>
      <vt:lpstr>Century Gothic</vt:lpstr>
      <vt:lpstr>Franklin Gothic Medium</vt:lpstr>
      <vt:lpstr>Liberation Serif</vt:lpstr>
      <vt:lpstr>Lucida Sans</vt:lpstr>
      <vt:lpstr>Mangal</vt:lpstr>
      <vt:lpstr>Times New Roman</vt:lpstr>
      <vt:lpstr>Verdana</vt:lpstr>
      <vt:lpstr>Wingdings</vt:lpstr>
      <vt:lpstr>Wingdings 3</vt:lpstr>
      <vt:lpstr>幼圆</vt:lpstr>
      <vt:lpstr>Wycinek</vt:lpstr>
      <vt:lpstr>Acrobat Document</vt:lpstr>
      <vt:lpstr>Chart</vt:lpstr>
      <vt:lpstr>raport O STANIE GMINY NIEPORĘT 2020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INWESTYCJE 2020</vt:lpstr>
      <vt:lpstr>ZESTAWIENIE WYDATKÓW INWESTYCYJNYCH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Ścieżki rowerowe</vt:lpstr>
      <vt:lpstr>Gospodarka ściekowa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2017-05-26T11:11:43Z</dcterms:created>
  <dcterms:modified xsi:type="dcterms:W3CDTF">2021-06-24T07:27:43Z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TC028952669991</vt:lpwstr>
  </property>
</Properties>
</file>