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6" r:id="rId2"/>
    <p:sldMasterId id="2147483657" r:id="rId3"/>
  </p:sldMasterIdLst>
  <p:notesMasterIdLst>
    <p:notesMasterId r:id="rId15"/>
  </p:notesMasterIdLst>
  <p:handoutMasterIdLst>
    <p:handoutMasterId r:id="rId16"/>
  </p:handoutMasterIdLst>
  <p:sldIdLst>
    <p:sldId id="284" r:id="rId4"/>
    <p:sldId id="257" r:id="rId5"/>
    <p:sldId id="276" r:id="rId6"/>
    <p:sldId id="293" r:id="rId7"/>
    <p:sldId id="280" r:id="rId8"/>
    <p:sldId id="289" r:id="rId9"/>
    <p:sldId id="278" r:id="rId10"/>
    <p:sldId id="258" r:id="rId11"/>
    <p:sldId id="277" r:id="rId12"/>
    <p:sldId id="290" r:id="rId13"/>
    <p:sldId id="292" r:id="rId14"/>
  </p:sldIdLst>
  <p:sldSz cx="9144000" cy="6858000" type="screen4x3"/>
  <p:notesSz cx="6797675" cy="99282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3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4660"/>
  </p:normalViewPr>
  <p:slideViewPr>
    <p:cSldViewPr>
      <p:cViewPr varScale="1">
        <p:scale>
          <a:sx n="108" d="100"/>
          <a:sy n="108" d="100"/>
        </p:scale>
        <p:origin x="1740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32"/>
        <p:guide pos="213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8\programy\EapXML\Dokumenty\Dzia&#322;%20Bud&#380;etu%20i%20Finans&#243;w\Sprawozdania%20finansowe%20za%202020%20r\wykresy%20do%20raportu%20gminy%202020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8\programy\EapXML\Dokumenty\Dzia&#322;%20Bud&#380;etu%20i%20Finans&#243;w\Sprawozdania%20finansowe%20za%202020%20r\wykresy%20do%20raportu%20gminy%202020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8\programy\EapXML\Dokumenty\Dzia&#322;%20Bud&#380;etu%20i%20Finans&#243;w\Sprawozdania%20finansowe%20za%202020%20r\wykresy%20do%20raportu%20gminy%20202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8\programy\EapXML\Dokumenty\Dzia&#322;%20Bud&#380;etu%20i%20Finans&#243;w\Sprawozdania%20finansowe%20za%202020%20r\wykresy%20do%20raportu%20gminy%202020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4.bin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/>
              <a:t>Udział dochodów </a:t>
            </a:r>
            <a:r>
              <a:rPr lang="pl-PL" baseline="0"/>
              <a:t>własnych do dochodów ogółem w latach 2018 - 2020</a:t>
            </a:r>
            <a:endParaRPr lang="pl-PL"/>
          </a:p>
        </c:rich>
      </c:tx>
      <c:layout>
        <c:manualLayout>
          <c:xMode val="edge"/>
          <c:yMode val="edge"/>
          <c:x val="0.17013393546394937"/>
          <c:y val="3.146087402058168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583099450948651"/>
          <c:y val="3.5929659067670074E-2"/>
          <c:w val="0.84296549328392778"/>
          <c:h val="0.8557624679195400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'[wykresy do raportu gminy 2020.xls]Udział dochodów własnych '!$B$1</c:f>
              <c:strCache>
                <c:ptCount val="1"/>
                <c:pt idx="0">
                  <c:v>Dochody własne 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2.7010435850214856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A-41C2-A50C-3603ADF42485}"/>
                </c:ext>
              </c:extLst>
            </c:dLbl>
            <c:dLbl>
              <c:idx val="1"/>
              <c:layout>
                <c:manualLayout>
                  <c:x val="-3.2679738562090906E-3"/>
                  <c:y val="-2.7010435850214856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A-41C2-A50C-3603ADF42485}"/>
                </c:ext>
              </c:extLst>
            </c:dLbl>
            <c:dLbl>
              <c:idx val="2"/>
              <c:layout>
                <c:manualLayout>
                  <c:x val="-4.9019607843137254E-3"/>
                  <c:y val="-2.4554941682013505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A-41C2-A50C-3603ADF42485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2020.xls]Udział dochodów własnych '!$A$2:$A$4</c:f>
              <c:strCache>
                <c:ptCount val="3"/>
                <c:pt idx="0">
                  <c:v>2018 -67%</c:v>
                </c:pt>
                <c:pt idx="1">
                  <c:v>2019 - 64%</c:v>
                </c:pt>
                <c:pt idx="2">
                  <c:v>2020 - 60%</c:v>
                </c:pt>
              </c:strCache>
            </c:strRef>
          </c:cat>
          <c:val>
            <c:numRef>
              <c:f>'[wykresy do raportu gminy 2020.xls]Udział dochodów własnych '!$B$2:$B$4</c:f>
              <c:numCache>
                <c:formatCode>#,##0.00</c:formatCode>
                <c:ptCount val="3"/>
                <c:pt idx="0">
                  <c:v>64056239.049999997</c:v>
                </c:pt>
                <c:pt idx="1">
                  <c:v>71865644.640000001</c:v>
                </c:pt>
                <c:pt idx="2">
                  <c:v>71093851.640000001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7A-41C2-A50C-3603ADF42485}"/>
            </c:ext>
          </c:extLst>
        </c:ser>
        <c:ser>
          <c:idx val="1"/>
          <c:order val="1"/>
          <c:tx>
            <c:strRef>
              <c:f>'[wykresy do raportu gminy 2020.xls]Udział dochodów własnych '!$C$1</c:f>
              <c:strCache>
                <c:ptCount val="1"/>
                <c:pt idx="0">
                  <c:v>Dochody Ogółem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6339869281046051E-3"/>
                  <c:y val="-3.9287906691221605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A-41C2-A50C-3603ADF42485}"/>
                </c:ext>
              </c:extLst>
            </c:dLbl>
            <c:dLbl>
              <c:idx val="1"/>
              <c:layout>
                <c:manualLayout>
                  <c:x val="4.9019607843137853E-3"/>
                  <c:y val="-3.683241252302026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A-41C2-A50C-3603ADF42485}"/>
                </c:ext>
              </c:extLst>
            </c:dLbl>
            <c:dLbl>
              <c:idx val="2"/>
              <c:layout>
                <c:manualLayout>
                  <c:x val="3.2679738562091504E-3"/>
                  <c:y val="-3.9287906691221584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A-41C2-A50C-3603ADF42485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2020.xls]Udział dochodów własnych '!$A$2:$A$4</c:f>
              <c:strCache>
                <c:ptCount val="3"/>
                <c:pt idx="0">
                  <c:v>2018 -67%</c:v>
                </c:pt>
                <c:pt idx="1">
                  <c:v>2019 - 64%</c:v>
                </c:pt>
                <c:pt idx="2">
                  <c:v>2020 - 60%</c:v>
                </c:pt>
              </c:strCache>
            </c:strRef>
          </c:cat>
          <c:val>
            <c:numRef>
              <c:f>'[wykresy do raportu gminy 2020.xls]Udział dochodów własnych '!$C$2:$C$4</c:f>
              <c:numCache>
                <c:formatCode>#,##0.00</c:formatCode>
                <c:ptCount val="3"/>
                <c:pt idx="0">
                  <c:v>96122943.799999997</c:v>
                </c:pt>
                <c:pt idx="1">
                  <c:v>111943744.91</c:v>
                </c:pt>
                <c:pt idx="2">
                  <c:v>118016734.06999999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47A-41C2-A50C-3603ADF42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5317760"/>
        <c:axId val="152256512"/>
        <c:axId val="151663040"/>
      </c:bar3DChart>
      <c:catAx>
        <c:axId val="13531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52256512"/>
        <c:crosses val="autoZero"/>
        <c:auto val="1"/>
        <c:lblAlgn val="ctr"/>
        <c:lblOffset val="100"/>
        <c:noMultiLvlLbl val="0"/>
      </c:catAx>
      <c:valAx>
        <c:axId val="152256512"/>
        <c:scaling>
          <c:orientation val="minMax"/>
        </c:scaling>
        <c:delete val="0"/>
        <c:axPos val="l"/>
        <c:majorGridlines>
          <c:spPr>
            <a:ln w="3175">
              <a:solidFill>
                <a:schemeClr val="bg2"/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35317760"/>
        <c:crosses val="autoZero"/>
        <c:crossBetween val="between"/>
      </c:valAx>
      <c:serAx>
        <c:axId val="1516630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2256512"/>
        <c:crosses val="autoZero"/>
        <c:tickLblSkip val="1"/>
        <c:tickMarkSkip val="1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2720626833410527"/>
          <c:y val="0.88397944732046607"/>
          <c:w val="0.31250038598116414"/>
          <c:h val="3.867403314917128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Podatki w latach 2018 - 2020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9.4942682105616377E-2"/>
          <c:y val="0.12297784108131017"/>
          <c:w val="0.81135627787388698"/>
          <c:h val="0.712398372348158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2020.xls]podatki'!$A$6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92D050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3.888888888888889E-2"/>
                  <c:y val="9.592326139088728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129,3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A7-453B-AA8C-C1FC89C082A6}"/>
                </c:ext>
              </c:extLst>
            </c:dLbl>
            <c:dLbl>
              <c:idx val="1"/>
              <c:layout>
                <c:manualLayout>
                  <c:x val="-1.6666666666666614E-2"/>
                  <c:y val="-1.438848920863309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147,</a:t>
                    </a:r>
                    <a:r>
                      <a:rPr lang="pl-PL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A7-453B-AA8C-C1FC89C082A6}"/>
                </c:ext>
              </c:extLst>
            </c:dLbl>
            <c:dLbl>
              <c:idx val="2"/>
              <c:layout>
                <c:manualLayout>
                  <c:x val="-3.3333333333333333E-2"/>
                  <c:y val="-1.438848920863309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353,5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A7-453B-AA8C-C1FC89C082A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2020.xls]podatki'!$B$4:$D$4</c:f>
              <c:strCache>
                <c:ptCount val="3"/>
                <c:pt idx="0">
                  <c:v>podatek rolny</c:v>
                </c:pt>
                <c:pt idx="1">
                  <c:v>podatek leśny</c:v>
                </c:pt>
                <c:pt idx="2">
                  <c:v>podatek od środków transportowych</c:v>
                </c:pt>
              </c:strCache>
            </c:strRef>
          </c:cat>
          <c:val>
            <c:numRef>
              <c:f>'[wykresy do raportu gminy 2020.xls]podatki'!$B$6:$D$6</c:f>
              <c:numCache>
                <c:formatCode>General</c:formatCode>
                <c:ptCount val="3"/>
                <c:pt idx="0">
                  <c:v>129317.91</c:v>
                </c:pt>
                <c:pt idx="1">
                  <c:v>147259.42000000001</c:v>
                </c:pt>
                <c:pt idx="2">
                  <c:v>353549.98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A7-453B-AA8C-C1FC89C082A6}"/>
            </c:ext>
          </c:extLst>
        </c:ser>
        <c:ser>
          <c:idx val="1"/>
          <c:order val="1"/>
          <c:tx>
            <c:strRef>
              <c:f>'[wykresy do raportu gminy 2020.xls]podatki'!$A$7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3399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5.5555555555555558E-3"/>
                  <c:y val="-5.275779376498800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128,</a:t>
                    </a:r>
                    <a:r>
                      <a:rPr lang="pl-PL"/>
                      <a:t>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8A7-453B-AA8C-C1FC89C082A6}"/>
                </c:ext>
              </c:extLst>
            </c:dLbl>
            <c:dLbl>
              <c:idx val="1"/>
              <c:layout>
                <c:manualLayout>
                  <c:x val="2.2222222222222223E-2"/>
                  <c:y val="-5.755395683453237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143,</a:t>
                    </a:r>
                    <a:r>
                      <a:rPr lang="pl-PL"/>
                      <a:t>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A7-453B-AA8C-C1FC89C082A6}"/>
                </c:ext>
              </c:extLst>
            </c:dLbl>
            <c:dLbl>
              <c:idx val="2"/>
              <c:layout>
                <c:manualLayout>
                  <c:x val="1.3888888888888888E-2"/>
                  <c:y val="-3.357314148681055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366,</a:t>
                    </a:r>
                    <a:r>
                      <a:rPr lang="pl-PL"/>
                      <a:t>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8A7-453B-AA8C-C1FC89C082A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2020.xls]podatki'!$B$4:$D$4</c:f>
              <c:strCache>
                <c:ptCount val="3"/>
                <c:pt idx="0">
                  <c:v>podatek rolny</c:v>
                </c:pt>
                <c:pt idx="1">
                  <c:v>podatek leśny</c:v>
                </c:pt>
                <c:pt idx="2">
                  <c:v>podatek od środków transportowych</c:v>
                </c:pt>
              </c:strCache>
            </c:strRef>
          </c:cat>
          <c:val>
            <c:numRef>
              <c:f>'[wykresy do raportu gminy 2020.xls]podatki'!$B$7:$D$7</c:f>
              <c:numCache>
                <c:formatCode>General</c:formatCode>
                <c:ptCount val="3"/>
                <c:pt idx="0">
                  <c:v>128087.66</c:v>
                </c:pt>
                <c:pt idx="1">
                  <c:v>143165.99</c:v>
                </c:pt>
                <c:pt idx="2">
                  <c:v>366084.89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8A7-453B-AA8C-C1FC89C082A6}"/>
            </c:ext>
          </c:extLst>
        </c:ser>
        <c:ser>
          <c:idx val="2"/>
          <c:order val="2"/>
          <c:tx>
            <c:strRef>
              <c:f>'[wykresy do raportu gminy 2020.xls]podatki'!$A$8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2.7777777777777776E-2"/>
                  <c:y val="-1.438848920863309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128,8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8A7-453B-AA8C-C1FC89C082A6}"/>
                </c:ext>
              </c:extLst>
            </c:dLbl>
            <c:dLbl>
              <c:idx val="1"/>
              <c:layout>
                <c:manualLayout>
                  <c:x val="5.2777777777777778E-2"/>
                  <c:y val="-1.438848920863309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144,</a:t>
                    </a:r>
                    <a:r>
                      <a:rPr lang="pl-PL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A7-453B-AA8C-C1FC89C082A6}"/>
                </c:ext>
              </c:extLst>
            </c:dLbl>
            <c:dLbl>
              <c:idx val="2"/>
              <c:layout>
                <c:manualLayout>
                  <c:x val="5.8333333333333334E-2"/>
                  <c:y val="-3.357314148681055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346,</a:t>
                    </a:r>
                    <a:r>
                      <a:rPr lang="pl-PL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8A7-453B-AA8C-C1FC89C082A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2020.xls]podatki'!$B$4:$D$4</c:f>
              <c:strCache>
                <c:ptCount val="3"/>
                <c:pt idx="0">
                  <c:v>podatek rolny</c:v>
                </c:pt>
                <c:pt idx="1">
                  <c:v>podatek leśny</c:v>
                </c:pt>
                <c:pt idx="2">
                  <c:v>podatek od środków transportowych</c:v>
                </c:pt>
              </c:strCache>
            </c:strRef>
          </c:cat>
          <c:val>
            <c:numRef>
              <c:f>'[wykresy do raportu gminy 2020.xls]podatki'!$B$8:$D$8</c:f>
              <c:numCache>
                <c:formatCode>General</c:formatCode>
                <c:ptCount val="3"/>
                <c:pt idx="0">
                  <c:v>128814.37</c:v>
                </c:pt>
                <c:pt idx="1">
                  <c:v>144257.29</c:v>
                </c:pt>
                <c:pt idx="2">
                  <c:v>346274.74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8A7-453B-AA8C-C1FC89C08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1843200"/>
        <c:axId val="151844736"/>
        <c:axId val="0"/>
      </c:bar3DChart>
      <c:catAx>
        <c:axId val="15184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1844736"/>
        <c:crosses val="autoZero"/>
        <c:auto val="1"/>
        <c:lblAlgn val="ctr"/>
        <c:lblOffset val="100"/>
        <c:noMultiLvlLbl val="0"/>
      </c:catAx>
      <c:valAx>
        <c:axId val="151844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1843200"/>
        <c:crosses val="autoZero"/>
        <c:crossBetween val="between"/>
        <c:dispUnits>
          <c:builtInUnit val="thousands"/>
          <c:dispUnitsLbl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</c:dispUnitsLbl>
        </c:dispUnits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5625065616797896"/>
          <c:y val="0.89568345323741005"/>
          <c:w val="0.28125065616797901"/>
          <c:h val="7.9136690647481966E-2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/>
              <a:t>Dochody Gminy ogółem na jednego mieszkańca </a:t>
            </a:r>
            <a:r>
              <a:rPr lang="pl-PL" baseline="0"/>
              <a:t>w latach 2018 - 2020</a:t>
            </a:r>
            <a:endParaRPr lang="pl-PL"/>
          </a:p>
        </c:rich>
      </c:tx>
      <c:layout>
        <c:manualLayout>
          <c:xMode val="edge"/>
          <c:yMode val="edge"/>
          <c:x val="0.24738386843480084"/>
          <c:y val="2.4892627057981391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4862309650459393"/>
          <c:y val="4.3193990565698566E-2"/>
          <c:w val="0.84296554471826579"/>
          <c:h val="0.925252732232366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2020.xls]Dochody na mieszkańca'!$T$1</c:f>
              <c:strCache>
                <c:ptCount val="1"/>
                <c:pt idx="0">
                  <c:v>Kwota na mieszkańca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567739372268573E-3"/>
                  <c:y val="-4.7889098928796468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0E16-454B-BF2A-1076D5F00F12}"/>
                </c:ext>
              </c:extLst>
            </c:dLbl>
            <c:dLbl>
              <c:idx val="1"/>
              <c:layout>
                <c:manualLayout>
                  <c:x val="0"/>
                  <c:y val="-3.780718336483932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0E16-454B-BF2A-1076D5F00F12}"/>
                </c:ext>
              </c:extLst>
            </c:dLbl>
            <c:dLbl>
              <c:idx val="2"/>
              <c:layout>
                <c:manualLayout>
                  <c:x val="1.5891934843067143E-3"/>
                  <c:y val="-3.780718336483932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0E16-454B-BF2A-1076D5F00F12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'[wykresy do raportu gminy 2020.xls]Dochody na mieszkańca'!$S$2:$S$4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'[wykresy do raportu gminy 2020.xls]Dochody na mieszkańca'!$T$2:$T$4</c:f>
              <c:numCache>
                <c:formatCode>#,##0.00</c:formatCode>
                <c:ptCount val="3"/>
                <c:pt idx="0">
                  <c:v>6912.34</c:v>
                </c:pt>
                <c:pt idx="1">
                  <c:v>7938.71</c:v>
                </c:pt>
                <c:pt idx="2">
                  <c:v>8301.1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16-454B-BF2A-1076D5F00F12}"/>
            </c:ext>
          </c:extLst>
        </c:ser>
        <c:ser>
          <c:idx val="1"/>
          <c:order val="1"/>
          <c:tx>
            <c:strRef>
              <c:f>'[wykresy do raportu gminy 2020.xls]Dochody na mieszkańca'!$U$1</c:f>
              <c:strCache>
                <c:ptCount val="1"/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'[wykresy do raportu gminy 2020.xls]Dochody na mieszkańca'!$S$2:$S$4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'[wykresy do raportu gminy 2020.xls]Dochody na mieszkańca'!$U$2:$U$4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4-0E16-454B-BF2A-1076D5F00F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5680896"/>
        <c:axId val="175686784"/>
        <c:axId val="0"/>
      </c:bar3DChart>
      <c:catAx>
        <c:axId val="17568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5686784"/>
        <c:crosses val="autoZero"/>
        <c:auto val="1"/>
        <c:lblAlgn val="ctr"/>
        <c:lblOffset val="100"/>
        <c:noMultiLvlLbl val="0"/>
      </c:catAx>
      <c:valAx>
        <c:axId val="175686784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95000"/>
                </a:schemeClr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5680896"/>
        <c:crosses val="autoZero"/>
        <c:crossBetween val="between"/>
      </c:val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34922526817640048"/>
          <c:y val="0.94318364268738619"/>
          <c:w val="0.24513309495431068"/>
          <c:h val="3.977272727272729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 dirty="0"/>
              <a:t>Dochody własne Gminy na jednego mieszkańca </a:t>
            </a:r>
            <a:r>
              <a:rPr lang="pl-PL" baseline="0" dirty="0"/>
              <a:t>w latach 2018 - 2020</a:t>
            </a:r>
            <a:endParaRPr lang="pl-PL" dirty="0"/>
          </a:p>
        </c:rich>
      </c:tx>
      <c:layout>
        <c:manualLayout>
          <c:xMode val="edge"/>
          <c:yMode val="edge"/>
          <c:x val="0.24738386843480084"/>
          <c:y val="2.489260676063885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4862309650459393"/>
          <c:y val="4.3193990565698566E-2"/>
          <c:w val="0.84296554471826579"/>
          <c:h val="0.925252732232366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2020.xls]Dochody własne na mieszkańca'!$V$1:$W$1</c:f>
              <c:strCache>
                <c:ptCount val="1"/>
                <c:pt idx="0">
                  <c:v>Kwota na mieszkańca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567739372268573E-3"/>
                  <c:y val="-4.7889098928796468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54AC-4AEC-8819-E436D333E12E}"/>
                </c:ext>
              </c:extLst>
            </c:dLbl>
            <c:dLbl>
              <c:idx val="1"/>
              <c:layout>
                <c:manualLayout>
                  <c:x val="0"/>
                  <c:y val="-3.780718336483932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54AC-4AEC-8819-E436D333E12E}"/>
                </c:ext>
              </c:extLst>
            </c:dLbl>
            <c:dLbl>
              <c:idx val="2"/>
              <c:layout>
                <c:manualLayout>
                  <c:x val="1.5891934843067143E-3"/>
                  <c:y val="-3.780718336483932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54AC-4AEC-8819-E436D333E12E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'[wykresy do raportu gminy 2020.xls]Dochody własne na mieszkańca'!$S$2:$S$4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'[wykresy do raportu gminy 2020.xls]Dochody własne na mieszkańca'!$V$2:$V$4</c:f>
              <c:numCache>
                <c:formatCode>#\ ##0.00\ _z_ł</c:formatCode>
                <c:ptCount val="3"/>
                <c:pt idx="0">
                  <c:v>4606.3741615130166</c:v>
                </c:pt>
                <c:pt idx="1">
                  <c:v>5096.4927763988371</c:v>
                </c:pt>
                <c:pt idx="2">
                  <c:v>5000.6226095519451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AC-4AEC-8819-E436D333E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56459664"/>
        <c:axId val="1"/>
        <c:axId val="0"/>
      </c:bar3DChart>
      <c:catAx>
        <c:axId val="45645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>
          <c:spPr>
            <a:ln w="3175">
              <a:solidFill>
                <a:schemeClr val="bg1">
                  <a:lumMod val="95000"/>
                </a:schemeClr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\ ##0.00\ _z_ł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456459664"/>
        <c:crosses val="autoZero"/>
        <c:crossBetween val="between"/>
        <c:majorUnit val="1000"/>
      </c:val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34922526817640048"/>
          <c:y val="0.94318364268738619"/>
          <c:w val="0.24513309495431074"/>
          <c:h val="3.977275997400131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/>
              <a:t>Udział wydatków majątkowych do wydatków </a:t>
            </a:r>
            <a:r>
              <a:rPr lang="pl-PL" baseline="0"/>
              <a:t>ogółem w latach 2018 - 2020</a:t>
            </a:r>
            <a:endParaRPr lang="pl-PL"/>
          </a:p>
        </c:rich>
      </c:tx>
      <c:layout>
        <c:manualLayout>
          <c:xMode val="edge"/>
          <c:yMode val="edge"/>
          <c:x val="0.17182816296490469"/>
          <c:y val="2.2390584569155006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589684567269974"/>
          <c:y val="7.626322769692255E-2"/>
          <c:w val="0.81273063072261775"/>
          <c:h val="0.810559026427619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2020.xls]Udział wydatków majątkowych'!$B$2</c:f>
              <c:strCache>
                <c:ptCount val="1"/>
                <c:pt idx="0">
                  <c:v>Wydatki majątkowe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2.5912838633686777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44-4941-B30F-567C39255000}"/>
                </c:ext>
              </c:extLst>
            </c:dLbl>
            <c:dLbl>
              <c:idx val="1"/>
              <c:layout>
                <c:manualLayout>
                  <c:x val="6.2597085949803805E-17"/>
                  <c:y val="-2.8268551236749116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44-4941-B30F-567C39255000}"/>
                </c:ext>
              </c:extLst>
            </c:dLbl>
            <c:dLbl>
              <c:idx val="2"/>
              <c:layout>
                <c:manualLayout>
                  <c:x val="-1.7072129748186087E-3"/>
                  <c:y val="-2.1201413427561922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44-4941-B30F-567C39255000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2020.xls]Udział wydatków majątkowych'!$A$3:$A$5</c:f>
              <c:strCache>
                <c:ptCount val="3"/>
                <c:pt idx="0">
                  <c:v>2018 - 27,5%</c:v>
                </c:pt>
                <c:pt idx="1">
                  <c:v>2019 -  17,4%</c:v>
                </c:pt>
                <c:pt idx="2">
                  <c:v>2020 - 12,7%</c:v>
                </c:pt>
              </c:strCache>
            </c:strRef>
          </c:cat>
          <c:val>
            <c:numRef>
              <c:f>'[wykresy do raportu gminy 2020.xls]Udział wydatków majątkowych'!$B$3:$B$5</c:f>
              <c:numCache>
                <c:formatCode>#,##0.00</c:formatCode>
                <c:ptCount val="3"/>
                <c:pt idx="0">
                  <c:v>27496249.48</c:v>
                </c:pt>
                <c:pt idx="1">
                  <c:v>18810802.809999999</c:v>
                </c:pt>
                <c:pt idx="2">
                  <c:v>14371805.390000001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44-4941-B30F-567C39255000}"/>
            </c:ext>
          </c:extLst>
        </c:ser>
        <c:ser>
          <c:idx val="1"/>
          <c:order val="1"/>
          <c:tx>
            <c:strRef>
              <c:f>'[wykresy do raportu gminy 2020.xls]Udział wydatków majątkowych'!$C$2</c:f>
              <c:strCache>
                <c:ptCount val="1"/>
                <c:pt idx="0">
                  <c:v>Wydatki ogółem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2.120141342756183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544-4941-B30F-567C39255000}"/>
                </c:ext>
              </c:extLst>
            </c:dLbl>
            <c:dLbl>
              <c:idx val="1"/>
              <c:layout>
                <c:manualLayout>
                  <c:x val="-5.1216389244558257E-3"/>
                  <c:y val="-3.0624263839811542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44-4941-B30F-567C39255000}"/>
                </c:ext>
              </c:extLst>
            </c:dLbl>
            <c:dLbl>
              <c:idx val="2"/>
              <c:layout>
                <c:manualLayout>
                  <c:x val="0"/>
                  <c:y val="-2.1201413427561815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44-4941-B30F-567C39255000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2020.xls]Udział wydatków majątkowych'!$A$3:$A$5</c:f>
              <c:strCache>
                <c:ptCount val="3"/>
                <c:pt idx="0">
                  <c:v>2018 - 27,5%</c:v>
                </c:pt>
                <c:pt idx="1">
                  <c:v>2019 -  17,4%</c:v>
                </c:pt>
                <c:pt idx="2">
                  <c:v>2020 - 12,7%</c:v>
                </c:pt>
              </c:strCache>
            </c:strRef>
          </c:cat>
          <c:val>
            <c:numRef>
              <c:f>'[wykresy do raportu gminy 2020.xls]Udział wydatków majątkowych'!$C$3:$C$5</c:f>
              <c:numCache>
                <c:formatCode>#,##0.00</c:formatCode>
                <c:ptCount val="3"/>
                <c:pt idx="0">
                  <c:v>100126530.92</c:v>
                </c:pt>
                <c:pt idx="1">
                  <c:v>108159913.59999999</c:v>
                </c:pt>
                <c:pt idx="2">
                  <c:v>112866875.05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44-4941-B30F-567C39255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6297088"/>
        <c:axId val="176298624"/>
        <c:axId val="0"/>
      </c:bar3DChart>
      <c:catAx>
        <c:axId val="17629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298624"/>
        <c:crosses val="autoZero"/>
        <c:auto val="1"/>
        <c:lblAlgn val="ctr"/>
        <c:lblOffset val="100"/>
        <c:noMultiLvlLbl val="0"/>
      </c:catAx>
      <c:valAx>
        <c:axId val="176298624"/>
        <c:scaling>
          <c:orientation val="minMax"/>
        </c:scaling>
        <c:delete val="0"/>
        <c:axPos val="l"/>
        <c:majorGridlines>
          <c:spPr>
            <a:ln w="3175">
              <a:solidFill>
                <a:schemeClr val="bg2"/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2970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3034597947983774"/>
          <c:y val="0.92226148409893993"/>
          <c:w val="0.42381588985115654"/>
          <c:h val="3.710247349823325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/>
              <a:t>Obciążenie dochodów Gminy obsługą zadłużenia </a:t>
            </a:r>
            <a:r>
              <a:rPr lang="pl-PL" baseline="0"/>
              <a:t>w latach 2018 - 2020</a:t>
            </a:r>
            <a:endParaRPr lang="pl-PL"/>
          </a:p>
        </c:rich>
      </c:tx>
      <c:layout>
        <c:manualLayout>
          <c:xMode val="edge"/>
          <c:yMode val="edge"/>
          <c:x val="0.1718280929169568"/>
          <c:y val="2.7450486817802745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482777446725898"/>
          <c:y val="8.6347831104578832E-2"/>
          <c:w val="0.81446141225610169"/>
          <c:h val="0.792892456229230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2020.xls]Obciążenie dochodów gminy długi'!$B$3</c:f>
              <c:strCache>
                <c:ptCount val="1"/>
                <c:pt idx="0">
                  <c:v>Spłaty rat zadłużenia z odsetkami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2.5990903183885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AE-4538-9EA9-4DD77A5EE2A9}"/>
                </c:ext>
              </c:extLst>
            </c:dLbl>
            <c:dLbl>
              <c:idx val="1"/>
              <c:layout>
                <c:manualLayout>
                  <c:x val="0"/>
                  <c:y val="-2.599090318388563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AE-4538-9EA9-4DD77A5EE2A9}"/>
                </c:ext>
              </c:extLst>
            </c:dLbl>
            <c:dLbl>
              <c:idx val="2"/>
              <c:layout>
                <c:manualLayout>
                  <c:x val="-1.8140589569160999E-3"/>
                  <c:y val="-2.339181286549698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5AE-4538-9EA9-4DD77A5EE2A9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2020.xls]Obciążenie dochodów gminy długi'!$A$4:$A$6</c:f>
              <c:strCache>
                <c:ptCount val="3"/>
                <c:pt idx="0">
                  <c:v>2018 - 2,99%</c:v>
                </c:pt>
                <c:pt idx="1">
                  <c:v>2019 - 2,06%</c:v>
                </c:pt>
                <c:pt idx="2">
                  <c:v>2020 - 0%</c:v>
                </c:pt>
              </c:strCache>
            </c:strRef>
          </c:cat>
          <c:val>
            <c:numRef>
              <c:f>'[wykresy do raportu gminy 2020.xls]Obciążenie dochodów gminy długi'!$B$4:$B$6</c:f>
              <c:numCache>
                <c:formatCode>#,##0.00</c:formatCode>
                <c:ptCount val="3"/>
                <c:pt idx="0">
                  <c:v>2874999.5</c:v>
                </c:pt>
                <c:pt idx="1">
                  <c:v>2304946.83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AE-4538-9EA9-4DD77A5EE2A9}"/>
            </c:ext>
          </c:extLst>
        </c:ser>
        <c:ser>
          <c:idx val="1"/>
          <c:order val="1"/>
          <c:tx>
            <c:strRef>
              <c:f>'[wykresy do raportu gminy 2020.xls]Obciążenie dochodów gminy długi'!$C$3</c:f>
              <c:strCache>
                <c:ptCount val="1"/>
                <c:pt idx="0">
                  <c:v>Dochody ogółem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3257363351562433E-17"/>
                  <c:y val="-2.3391812865497075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5AE-4538-9EA9-4DD77A5EE2A9}"/>
                </c:ext>
              </c:extLst>
            </c:dLbl>
            <c:dLbl>
              <c:idx val="1"/>
              <c:layout>
                <c:manualLayout>
                  <c:x val="-3.6281179138322661E-3"/>
                  <c:y val="-2.079272254710851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5AE-4538-9EA9-4DD77A5EE2A9}"/>
                </c:ext>
              </c:extLst>
            </c:dLbl>
            <c:dLbl>
              <c:idx val="2"/>
              <c:layout>
                <c:manualLayout>
                  <c:x val="0"/>
                  <c:y val="-2.599090318388563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5AE-4538-9EA9-4DD77A5EE2A9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2020.xls]Obciążenie dochodów gminy długi'!$A$4:$A$6</c:f>
              <c:strCache>
                <c:ptCount val="3"/>
                <c:pt idx="0">
                  <c:v>2018 - 2,99%</c:v>
                </c:pt>
                <c:pt idx="1">
                  <c:v>2019 - 2,06%</c:v>
                </c:pt>
                <c:pt idx="2">
                  <c:v>2020 - 0%</c:v>
                </c:pt>
              </c:strCache>
            </c:strRef>
          </c:cat>
          <c:val>
            <c:numRef>
              <c:f>'[wykresy do raportu gminy 2020.xls]Obciążenie dochodów gminy długi'!$C$4:$C$6</c:f>
              <c:numCache>
                <c:formatCode>#,##0.00</c:formatCode>
                <c:ptCount val="3"/>
                <c:pt idx="0">
                  <c:v>96122943.799999997</c:v>
                </c:pt>
                <c:pt idx="1">
                  <c:v>111943744.91</c:v>
                </c:pt>
                <c:pt idx="2">
                  <c:v>118016734.06999999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5AE-4538-9EA9-4DD77A5EE2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1859712"/>
        <c:axId val="211873792"/>
        <c:axId val="0"/>
      </c:bar3DChart>
      <c:catAx>
        <c:axId val="21185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873792"/>
        <c:crosses val="autoZero"/>
        <c:auto val="1"/>
        <c:lblAlgn val="ctr"/>
        <c:lblOffset val="100"/>
        <c:noMultiLvlLbl val="0"/>
      </c:catAx>
      <c:valAx>
        <c:axId val="211873792"/>
        <c:scaling>
          <c:orientation val="minMax"/>
        </c:scaling>
        <c:delete val="0"/>
        <c:axPos val="l"/>
        <c:majorGridlines>
          <c:spPr>
            <a:ln w="3175">
              <a:solidFill>
                <a:schemeClr val="bg2"/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8597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5442205438605886"/>
          <c:y val="0.94542094518886888"/>
          <c:w val="0.48843608834609958"/>
          <c:h val="4.093567251461993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/>
              <a:t>Wynik operacyjny</a:t>
            </a:r>
            <a:r>
              <a:rPr lang="pl-PL" baseline="0"/>
              <a:t> do dochodów ogółem w latach 2018 - 2020</a:t>
            </a:r>
            <a:endParaRPr lang="pl-PL"/>
          </a:p>
        </c:rich>
      </c:tx>
      <c:layout>
        <c:manualLayout>
          <c:xMode val="edge"/>
          <c:yMode val="edge"/>
          <c:x val="0.17182816296490469"/>
          <c:y val="2.239035189094514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8250134007913058"/>
          <c:y val="0.11693371791071848"/>
          <c:w val="0.78033672783432229"/>
          <c:h val="0.731806212369884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2020.xls]Wynik operacyjny'!$B$2</c:f>
              <c:strCache>
                <c:ptCount val="1"/>
                <c:pt idx="0">
                  <c:v>Wynik operacyjny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3.1311154598825927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6A-4247-9952-7D9567386C7F}"/>
                </c:ext>
              </c:extLst>
            </c:dLbl>
            <c:dLbl>
              <c:idx val="1"/>
              <c:layout>
                <c:manualLayout>
                  <c:x val="-5.1216389244558257E-3"/>
                  <c:y val="-2.870189171559025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6A-4247-9952-7D9567386C7F}"/>
                </c:ext>
              </c:extLst>
            </c:dLbl>
            <c:dLbl>
              <c:idx val="2"/>
              <c:layout>
                <c:manualLayout>
                  <c:x val="0"/>
                  <c:y val="-1.565557729941282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B6A-4247-9952-7D9567386C7F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2020.xls]Wynik operacyjny'!$A$3:$A$5</c:f>
              <c:strCache>
                <c:ptCount val="3"/>
                <c:pt idx="0">
                  <c:v>2018 -  14,76 %</c:v>
                </c:pt>
                <c:pt idx="1">
                  <c:v>2019 -  13,64 %</c:v>
                </c:pt>
                <c:pt idx="2">
                  <c:v>2020 -  8,9 %</c:v>
                </c:pt>
              </c:strCache>
            </c:strRef>
          </c:cat>
          <c:val>
            <c:numRef>
              <c:f>'[wykresy do raportu gminy 2020.xls]Wynik operacyjny'!$B$3:$B$5</c:f>
              <c:numCache>
                <c:formatCode>#,##0.00</c:formatCode>
                <c:ptCount val="3"/>
                <c:pt idx="0">
                  <c:v>14190679.970000001</c:v>
                </c:pt>
                <c:pt idx="1">
                  <c:v>15273252.07</c:v>
                </c:pt>
                <c:pt idx="2">
                  <c:v>10504263.85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6A-4247-9952-7D9567386C7F}"/>
            </c:ext>
          </c:extLst>
        </c:ser>
        <c:ser>
          <c:idx val="1"/>
          <c:order val="1"/>
          <c:tx>
            <c:strRef>
              <c:f>'[wykresy do raportu gminy 2020.xls]Wynik operacyjny'!$C$2</c:f>
              <c:strCache>
                <c:ptCount val="1"/>
                <c:pt idx="0">
                  <c:v>Dochody ogółem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3.4761018001241463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B6A-4247-9952-7D9567386C7F}"/>
                </c:ext>
              </c:extLst>
            </c:dLbl>
            <c:dLbl>
              <c:idx val="1"/>
              <c:layout>
                <c:manualLayout>
                  <c:x val="0"/>
                  <c:y val="-1.489757914338919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B6A-4247-9952-7D9567386C7F}"/>
                </c:ext>
              </c:extLst>
            </c:dLbl>
            <c:dLbl>
              <c:idx val="2"/>
              <c:layout>
                <c:manualLayout>
                  <c:x val="-5.1216389244558257E-3"/>
                  <c:y val="-2.4829298572315334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B6A-4247-9952-7D9567386C7F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2020.xls]Wynik operacyjny'!$A$3:$A$5</c:f>
              <c:strCache>
                <c:ptCount val="3"/>
                <c:pt idx="0">
                  <c:v>2018 -  14,76 %</c:v>
                </c:pt>
                <c:pt idx="1">
                  <c:v>2019 -  13,64 %</c:v>
                </c:pt>
                <c:pt idx="2">
                  <c:v>2020 -  8,9 %</c:v>
                </c:pt>
              </c:strCache>
            </c:strRef>
          </c:cat>
          <c:val>
            <c:numRef>
              <c:f>'[wykresy do raportu gminy 2020.xls]Wynik operacyjny'!$C$3:$C$5</c:f>
              <c:numCache>
                <c:formatCode>#,##0.00</c:formatCode>
                <c:ptCount val="3"/>
                <c:pt idx="0">
                  <c:v>96122943.799999997</c:v>
                </c:pt>
                <c:pt idx="1">
                  <c:v>111943744.91</c:v>
                </c:pt>
                <c:pt idx="2">
                  <c:v>118016734.06999999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B6A-4247-9952-7D9567386C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1574144"/>
        <c:axId val="211588224"/>
        <c:axId val="0"/>
      </c:bar3DChart>
      <c:catAx>
        <c:axId val="21157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588224"/>
        <c:crosses val="autoZero"/>
        <c:auto val="1"/>
        <c:lblAlgn val="ctr"/>
        <c:lblOffset val="100"/>
        <c:noMultiLvlLbl val="0"/>
      </c:catAx>
      <c:valAx>
        <c:axId val="211588224"/>
        <c:scaling>
          <c:orientation val="minMax"/>
        </c:scaling>
        <c:delete val="0"/>
        <c:axPos val="l"/>
        <c:majorGridlines>
          <c:spPr>
            <a:ln w="3175">
              <a:solidFill>
                <a:schemeClr val="bg2"/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5741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4955212544654707"/>
          <c:y val="0.93283572430158557"/>
          <c:w val="0.32650475028649589"/>
          <c:h val="3.917900673374730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/>
              <a:t>Środki zewnętrze - dotacje z UE do wydatków </a:t>
            </a:r>
            <a:r>
              <a:rPr lang="pl-PL" baseline="0"/>
              <a:t>majątkowych w latach 2018 - 2020</a:t>
            </a:r>
            <a:endParaRPr lang="pl-PL"/>
          </a:p>
        </c:rich>
      </c:tx>
      <c:layout>
        <c:manualLayout>
          <c:xMode val="edge"/>
          <c:yMode val="edge"/>
          <c:x val="0.17182816296490469"/>
          <c:y val="2.2390518114369564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3730992972869427"/>
          <c:y val="4.3194039721412773E-2"/>
          <c:w val="0.84296554471826579"/>
          <c:h val="0.925252642865113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2020.xls]Środki zewnętrze  UE'!$B$1</c:f>
              <c:strCache>
                <c:ptCount val="1"/>
                <c:pt idx="0">
                  <c:v>Środki z UE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5.1216389244558257E-3"/>
                  <c:y val="-3.1496062992125984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BF-4254-982D-C2BB9FB338C1}"/>
                </c:ext>
              </c:extLst>
            </c:dLbl>
            <c:dLbl>
              <c:idx val="1"/>
              <c:layout>
                <c:manualLayout>
                  <c:x val="-1.0243277848911589E-2"/>
                  <c:y val="-3.149606299212608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BF-4254-982D-C2BB9FB338C1}"/>
                </c:ext>
              </c:extLst>
            </c:dLbl>
            <c:dLbl>
              <c:idx val="2"/>
              <c:layout>
                <c:manualLayout>
                  <c:x val="-1.195049082373026E-2"/>
                  <c:y val="-4.068241469816272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BF-4254-982D-C2BB9FB338C1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2020.xls]Środki zewnętrze  UE'!$A$2:$A$4</c:f>
              <c:strCache>
                <c:ptCount val="3"/>
                <c:pt idx="0">
                  <c:v>2018 -  31,3%</c:v>
                </c:pt>
                <c:pt idx="1">
                  <c:v>2019 -  33,4%</c:v>
                </c:pt>
                <c:pt idx="2">
                  <c:v>2020 -  47,8%</c:v>
                </c:pt>
              </c:strCache>
            </c:strRef>
          </c:cat>
          <c:val>
            <c:numRef>
              <c:f>'[wykresy do raportu gminy 2020.xls]Środki zewnętrze  UE'!$B$2:$B$4</c:f>
              <c:numCache>
                <c:formatCode>#,##0.00</c:formatCode>
                <c:ptCount val="3"/>
                <c:pt idx="0">
                  <c:v>8614452.8300000001</c:v>
                </c:pt>
                <c:pt idx="1">
                  <c:v>6279933.2400000002</c:v>
                </c:pt>
                <c:pt idx="2">
                  <c:v>6871447.8799999999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BF-4254-982D-C2BB9FB338C1}"/>
            </c:ext>
          </c:extLst>
        </c:ser>
        <c:ser>
          <c:idx val="1"/>
          <c:order val="1"/>
          <c:tx>
            <c:strRef>
              <c:f>'[wykresy do raportu gminy 2020.xls]Środki zewnętrze  UE'!$C$1</c:f>
              <c:strCache>
                <c:ptCount val="1"/>
                <c:pt idx="0">
                  <c:v>Wydatki majątkowe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1298542974901903E-17"/>
                  <c:y val="-1.837270341207349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BF-4254-982D-C2BB9FB338C1}"/>
                </c:ext>
              </c:extLst>
            </c:dLbl>
            <c:dLbl>
              <c:idx val="1"/>
              <c:layout>
                <c:manualLayout>
                  <c:x val="1.7072129748186087E-3"/>
                  <c:y val="-4.3307086614173228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BF-4254-982D-C2BB9FB338C1}"/>
                </c:ext>
              </c:extLst>
            </c:dLbl>
            <c:dLbl>
              <c:idx val="2"/>
              <c:layout>
                <c:manualLayout>
                  <c:x val="0"/>
                  <c:y val="-2.3622047244094488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BF-4254-982D-C2BB9FB338C1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2020.xls]Środki zewnętrze  UE'!$A$2:$A$4</c:f>
              <c:strCache>
                <c:ptCount val="3"/>
                <c:pt idx="0">
                  <c:v>2018 -  31,3%</c:v>
                </c:pt>
                <c:pt idx="1">
                  <c:v>2019 -  33,4%</c:v>
                </c:pt>
                <c:pt idx="2">
                  <c:v>2020 -  47,8%</c:v>
                </c:pt>
              </c:strCache>
            </c:strRef>
          </c:cat>
          <c:val>
            <c:numRef>
              <c:f>'[wykresy do raportu gminy 2020.xls]Środki zewnętrze  UE'!$C$2:$C$4</c:f>
              <c:numCache>
                <c:formatCode>#,##0.00</c:formatCode>
                <c:ptCount val="3"/>
                <c:pt idx="0">
                  <c:v>27496249.48</c:v>
                </c:pt>
                <c:pt idx="1">
                  <c:v>18810802.809999999</c:v>
                </c:pt>
                <c:pt idx="2">
                  <c:v>14371805.390000001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BF-4254-982D-C2BB9FB338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1689856"/>
        <c:axId val="211691392"/>
        <c:axId val="0"/>
      </c:bar3DChart>
      <c:catAx>
        <c:axId val="21168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691392"/>
        <c:crosses val="autoZero"/>
        <c:auto val="1"/>
        <c:lblAlgn val="ctr"/>
        <c:lblOffset val="100"/>
        <c:noMultiLvlLbl val="0"/>
      </c:catAx>
      <c:valAx>
        <c:axId val="211691392"/>
        <c:scaling>
          <c:orientation val="minMax"/>
        </c:scaling>
        <c:delete val="0"/>
        <c:axPos val="l"/>
        <c:majorGridlines>
          <c:spPr>
            <a:ln w="3175">
              <a:solidFill>
                <a:schemeClr val="bg2"/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689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5211294490877498"/>
          <c:y val="0.93110318887304433"/>
          <c:w val="0.3008964212379982"/>
          <c:h val="4.1338582677165392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l-PL" baseline="0"/>
              <a:t>Potencjał spłat zadłużenia w latach 2018 - 2020</a:t>
            </a:r>
            <a:endParaRPr lang="pl-PL"/>
          </a:p>
        </c:rich>
      </c:tx>
      <c:layout>
        <c:manualLayout>
          <c:xMode val="edge"/>
          <c:yMode val="edge"/>
          <c:x val="0.28962585822738868"/>
          <c:y val="2.4850314763286169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0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851973364440555"/>
          <c:y val="5.9576271392408654E-2"/>
          <c:w val="0.82599020608535045"/>
          <c:h val="0.852295743469400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2020.xls]Harmonogram spłat i obsługi zad'!$B$4</c:f>
              <c:strCache>
                <c:ptCount val="1"/>
                <c:pt idx="0">
                  <c:v>Nadwyżka operacyjna + dochody ze sprzedaży 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4144259496372174E-3"/>
                  <c:y val="-2.756892230576440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02-46F2-B809-970999B00244}"/>
                </c:ext>
              </c:extLst>
            </c:dLbl>
            <c:dLbl>
              <c:idx val="1"/>
              <c:layout>
                <c:manualLayout>
                  <c:x val="6.2597085949803805E-17"/>
                  <c:y val="-3.007518796992481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02-46F2-B809-970999B00244}"/>
                </c:ext>
              </c:extLst>
            </c:dLbl>
            <c:dLbl>
              <c:idx val="2"/>
              <c:layout>
                <c:manualLayout>
                  <c:x val="1.2804097311139564E-2"/>
                  <c:y val="-4.0400805162512578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02-46F2-B809-970999B00244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2020.xls]Harmonogram spłat i obsługi zad'!$A$5:$A$7</c:f>
              <c:strCache>
                <c:ptCount val="3"/>
                <c:pt idx="0">
                  <c:v>2018 -  637,4 %</c:v>
                </c:pt>
                <c:pt idx="1">
                  <c:v>2019 -  0,00 %</c:v>
                </c:pt>
                <c:pt idx="2">
                  <c:v>2020 -  0,00 %</c:v>
                </c:pt>
              </c:strCache>
            </c:strRef>
          </c:cat>
          <c:val>
            <c:numRef>
              <c:f>'[wykresy do raportu gminy 2020.xls]Harmonogram spłat i obsługi zad'!$B$5:$B$7</c:f>
              <c:numCache>
                <c:formatCode>#,##0.00</c:formatCode>
                <c:ptCount val="3"/>
                <c:pt idx="0">
                  <c:v>14341494.85</c:v>
                </c:pt>
                <c:pt idx="1">
                  <c:v>15632617.91</c:v>
                </c:pt>
                <c:pt idx="2">
                  <c:v>11018103.15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02-46F2-B809-970999B00244}"/>
            </c:ext>
          </c:extLst>
        </c:ser>
        <c:ser>
          <c:idx val="1"/>
          <c:order val="1"/>
          <c:tx>
            <c:strRef>
              <c:f>'[wykresy do raportu gminy 2020.xls]Harmonogram spłat i obsługi zad'!$C$4</c:f>
              <c:strCache>
                <c:ptCount val="1"/>
                <c:pt idx="0">
                  <c:v>Zobowiązania łączne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4.0973111395646605E-2"/>
                  <c:y val="-4.343536005367749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02-46F2-B809-970999B00244}"/>
                </c:ext>
              </c:extLst>
            </c:dLbl>
            <c:dLbl>
              <c:idx val="1"/>
              <c:layout>
                <c:manualLayout>
                  <c:x val="3.4145603758557069E-3"/>
                  <c:y val="-4.2882205513784459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02-46F2-B809-970999B00244}"/>
                </c:ext>
              </c:extLst>
            </c:dLbl>
            <c:dLbl>
              <c:idx val="2"/>
              <c:layout>
                <c:manualLayout>
                  <c:x val="0"/>
                  <c:y val="-3.0132812345825193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02-46F2-B809-970999B00244}"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'[wykresy do raportu gminy 2020.xls]Harmonogram spłat i obsługi zad'!$A$5:$A$7</c:f>
              <c:strCache>
                <c:ptCount val="3"/>
                <c:pt idx="0">
                  <c:v>2018 -  637,4 %</c:v>
                </c:pt>
                <c:pt idx="1">
                  <c:v>2019 -  0,00 %</c:v>
                </c:pt>
                <c:pt idx="2">
                  <c:v>2020 -  0,00 %</c:v>
                </c:pt>
              </c:strCache>
            </c:strRef>
          </c:cat>
          <c:val>
            <c:numRef>
              <c:f>'[wykresy do raportu gminy 2020.xls]Harmonogram spłat i obsługi zad'!$C$5:$C$7</c:f>
              <c:numCache>
                <c:formatCode>#,##0.00</c:formatCode>
                <c:ptCount val="3"/>
                <c:pt idx="0">
                  <c:v>2250000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702-46F2-B809-970999B00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2187776"/>
        <c:axId val="211755392"/>
        <c:axId val="0"/>
      </c:bar3DChart>
      <c:dateAx>
        <c:axId val="212187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1755392"/>
        <c:crosses val="autoZero"/>
        <c:auto val="0"/>
        <c:lblOffset val="100"/>
        <c:baseTimeUnit val="days"/>
        <c:majorTimeUnit val="days"/>
        <c:minorUnit val="1"/>
        <c:minorTimeUnit val="days"/>
      </c:dateAx>
      <c:valAx>
        <c:axId val="211755392"/>
        <c:scaling>
          <c:orientation val="minMax"/>
        </c:scaling>
        <c:delete val="0"/>
        <c:axPos val="l"/>
        <c:majorGridlines>
          <c:spPr>
            <a:ln w="3175">
              <a:solidFill>
                <a:schemeClr val="bg2"/>
              </a:solidFill>
              <a:prstDash val="solid"/>
            </a:ln>
          </c:spPr>
        </c:majorGridlines>
        <c:minorGridlines>
          <c:spPr>
            <a:ln>
              <a:solidFill>
                <a:schemeClr val="bg2">
                  <a:lumMod val="90000"/>
                </a:schemeClr>
              </a:solidFill>
            </a:ln>
          </c:spPr>
        </c:min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21877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9462241355553986"/>
          <c:y val="0.94736921042764388"/>
          <c:w val="0.61075584502001268"/>
          <c:h val="3.947368421052632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Podatek od nieruchomości w latach 201</a:t>
            </a:r>
            <a:r>
              <a:rPr lang="pl-PL"/>
              <a:t>8</a:t>
            </a:r>
            <a:r>
              <a:rPr lang="en-US"/>
              <a:t> - 20</a:t>
            </a:r>
            <a:r>
              <a:rPr lang="pl-PL"/>
              <a:t>20</a:t>
            </a:r>
            <a:endParaRPr lang="en-US"/>
          </a:p>
        </c:rich>
      </c:tx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'[wykresy do raportu gminy 2020.xls]podatek od nieruch'!$B$1</c:f>
              <c:strCache>
                <c:ptCount val="1"/>
                <c:pt idx="0">
                  <c:v>Podatek od nieruchomości w latach 2018 - 2020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1-68E3-4DC9-A681-67C7DC33CABE}"/>
              </c:ext>
            </c:extLst>
          </c:dPt>
          <c:dPt>
            <c:idx val="1"/>
            <c:invertIfNegative val="0"/>
            <c:bubble3D val="0"/>
            <c:spPr>
              <a:solidFill>
                <a:srgbClr val="FF3399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3-68E3-4DC9-A681-67C7DC33CABE}"/>
              </c:ext>
            </c:extLst>
          </c:dPt>
          <c:dLbls>
            <c:dLbl>
              <c:idx val="0"/>
              <c:layout>
                <c:manualLayout>
                  <c:x val="8.3333333333333332E-3"/>
                  <c:y val="-4.796163069544364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</a:t>
                    </a:r>
                    <a:r>
                      <a:rPr lang="pl-PL"/>
                      <a:t> </a:t>
                    </a:r>
                    <a:r>
                      <a:rPr lang="en-US"/>
                      <a:t>279,49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E3-4DC9-A681-67C7DC33CABE}"/>
                </c:ext>
              </c:extLst>
            </c:dLbl>
            <c:dLbl>
              <c:idx val="1"/>
              <c:layout>
                <c:manualLayout>
                  <c:x val="0"/>
                  <c:y val="-4.316546762589928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</a:t>
                    </a:r>
                    <a:r>
                      <a:rPr lang="pl-PL"/>
                      <a:t> </a:t>
                    </a:r>
                    <a:r>
                      <a:rPr lang="en-US"/>
                      <a:t>545,83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E3-4DC9-A681-67C7DC33CABE}"/>
                </c:ext>
              </c:extLst>
            </c:dLbl>
            <c:dLbl>
              <c:idx val="2"/>
              <c:layout>
                <c:manualLayout>
                  <c:x val="0"/>
                  <c:y val="-2.87769784172662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15</a:t>
                    </a:r>
                    <a:r>
                      <a:rPr lang="pl-PL"/>
                      <a:t> </a:t>
                    </a:r>
                    <a:r>
                      <a:rPr lang="en-US"/>
                      <a:t>427,89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8E3-4DC9-A681-67C7DC33CAB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'[wykresy do raportu gminy 2020.xls]podatek od nieruch'!$A$2:$A$4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'[wykresy do raportu gminy 2020.xls]podatek od nieruch'!$B$2:$B$4</c:f>
              <c:numCache>
                <c:formatCode>General</c:formatCode>
                <c:ptCount val="3"/>
                <c:pt idx="0">
                  <c:v>14279490.25</c:v>
                </c:pt>
                <c:pt idx="1">
                  <c:v>14545833.15</c:v>
                </c:pt>
                <c:pt idx="2">
                  <c:v>15427894.41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E3-4DC9-A681-67C7DC33CA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1750528"/>
        <c:axId val="151752064"/>
        <c:axId val="0"/>
      </c:bar3DChart>
      <c:catAx>
        <c:axId val="15175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1752064"/>
        <c:crosses val="autoZero"/>
        <c:auto val="1"/>
        <c:lblAlgn val="ctr"/>
        <c:lblOffset val="100"/>
        <c:noMultiLvlLbl val="0"/>
      </c:catAx>
      <c:valAx>
        <c:axId val="15175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1750528"/>
        <c:crosses val="autoZero"/>
        <c:crossBetween val="between"/>
        <c:dispUnits>
          <c:builtInUnit val="thousands"/>
          <c:dispUnitsLbl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</c:dispUnitsLbl>
        </c:dispUnits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81974E02-DC57-452C-9EA3-2F9AB2CED8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51" cy="496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6CA39CAB-317A-41D5-B2B0-09B40B1FD26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728" y="0"/>
            <a:ext cx="2946351" cy="496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21A785B1-5850-46F7-A472-0361032D200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467"/>
            <a:ext cx="2946351" cy="49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70BAEBC7-58AD-4BA7-9590-C1E3DBB8243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728" y="9430467"/>
            <a:ext cx="2946351" cy="49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2D833DE-73FE-40AA-8068-762C7290B40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2806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>
            <a:extLst>
              <a:ext uri="{FF2B5EF4-FFF2-40B4-BE49-F238E27FC236}">
                <a16:creationId xmlns:a16="http://schemas.microsoft.com/office/drawing/2014/main" id="{367EEE19-66C0-4067-AB06-0645CA838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4099" name="AutoShape 2">
            <a:extLst>
              <a:ext uri="{FF2B5EF4-FFF2-40B4-BE49-F238E27FC236}">
                <a16:creationId xmlns:a16="http://schemas.microsoft.com/office/drawing/2014/main" id="{EFCE16E8-4B5E-4092-9E71-8EF0BD0AE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D79FCD2-928E-40F8-915D-CA4830772DDC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3158" cy="49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20B7C4E-7220-416C-8937-EBB1E6C0AB0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49728" y="0"/>
            <a:ext cx="2943158" cy="49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2" name="Rectangle 5">
            <a:extLst>
              <a:ext uri="{FF2B5EF4-FFF2-40B4-BE49-F238E27FC236}">
                <a16:creationId xmlns:a16="http://schemas.microsoft.com/office/drawing/2014/main" id="{9679E8B2-DD4E-419C-B5A6-89810A8859F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A3E55D2-91F3-4D0B-83C1-4E2E6133A937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927" y="4716026"/>
            <a:ext cx="5434629" cy="446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B0082D8-0099-405A-9F99-C09859B7A9A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430466"/>
            <a:ext cx="2943158" cy="493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07692CD4-5AE1-4969-8252-B30F8B5CD40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9728" y="9430466"/>
            <a:ext cx="2943158" cy="493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EB51F86-AD7C-4671-BE82-CB742A20569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97712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>
            <a:extLst>
              <a:ext uri="{FF2B5EF4-FFF2-40B4-BE49-F238E27FC236}">
                <a16:creationId xmlns:a16="http://schemas.microsoft.com/office/drawing/2014/main" id="{D180B3CD-3F13-44A2-BFAB-348131BEB0E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942F6A5-2011-406C-9811-081FF45CD238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C18A9BD-9B5F-455C-9208-D0FABD1FB6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DF2E53E-8584-4F2B-9FD8-903AC5EDF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>
            <a:extLst>
              <a:ext uri="{FF2B5EF4-FFF2-40B4-BE49-F238E27FC236}">
                <a16:creationId xmlns:a16="http://schemas.microsoft.com/office/drawing/2014/main" id="{202F716F-BCD8-4DF0-B74F-C32AA0AA9DB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DFD5803-C067-4B68-9776-64865CAD95A5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9219" name="Rectangle 1">
            <a:extLst>
              <a:ext uri="{FF2B5EF4-FFF2-40B4-BE49-F238E27FC236}">
                <a16:creationId xmlns:a16="http://schemas.microsoft.com/office/drawing/2014/main" id="{21BFAC06-EA19-49EC-AB24-B02C73A86F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5725" y="1092200"/>
            <a:ext cx="4992688" cy="37449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9087BFA9-55E9-4A71-A088-A22D1B6800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928" y="4716027"/>
            <a:ext cx="5436224" cy="446714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>
            <a:extLst>
              <a:ext uri="{FF2B5EF4-FFF2-40B4-BE49-F238E27FC236}">
                <a16:creationId xmlns:a16="http://schemas.microsoft.com/office/drawing/2014/main" id="{2E963483-AD28-4224-8FB4-01697D668BE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23C30D-5C45-4151-8BB9-84D99F585850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81BBC06-6C7B-4C37-BCA1-E6D8B8AA34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39CF322-D818-4B65-A6DF-8ACB014A2C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>
            <a:extLst>
              <a:ext uri="{FF2B5EF4-FFF2-40B4-BE49-F238E27FC236}">
                <a16:creationId xmlns:a16="http://schemas.microsoft.com/office/drawing/2014/main" id="{7DB1AABB-CFDA-40DA-BB9B-6A2246D8413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94AF40-29A7-4612-9657-50FC3268A801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20BBA4C0-5FF8-48C9-B695-6FDD367507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B594499-F34A-40B9-BA64-46A5067E3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>
            <a:extLst>
              <a:ext uri="{FF2B5EF4-FFF2-40B4-BE49-F238E27FC236}">
                <a16:creationId xmlns:a16="http://schemas.microsoft.com/office/drawing/2014/main" id="{3E57C442-8D8D-4245-80AF-CB758017ED9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535D9-5A5D-4EF0-8411-BBA9887913A3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F765879-9B59-4A09-B663-671B51DB5F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470A713-04B1-4D0F-A603-A5FD078BC5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>
            <a:extLst>
              <a:ext uri="{FF2B5EF4-FFF2-40B4-BE49-F238E27FC236}">
                <a16:creationId xmlns:a16="http://schemas.microsoft.com/office/drawing/2014/main" id="{80FAB4F3-5888-43A7-83AA-6F219A4346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775FDF6-CE6D-4827-9D2B-E1BAD7451536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CD1A4D0-8730-4326-A48E-51C2B624EF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D801B8C-55CB-4A5C-B0C3-0FA373BBF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>
            <a:extLst>
              <a:ext uri="{FF2B5EF4-FFF2-40B4-BE49-F238E27FC236}">
                <a16:creationId xmlns:a16="http://schemas.microsoft.com/office/drawing/2014/main" id="{B043563F-FFB9-472E-AB4B-479F2BC2611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7E558A-3ADF-4646-9D30-5985D9D7763A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8902ECD7-0F2E-4DC0-911E-6DA71E9508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5725" y="1092200"/>
            <a:ext cx="4992688" cy="37449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9CBF9E5D-CB81-4FA5-85E6-65BE307862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928" y="4716027"/>
            <a:ext cx="5436224" cy="446714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>
            <a:extLst>
              <a:ext uri="{FF2B5EF4-FFF2-40B4-BE49-F238E27FC236}">
                <a16:creationId xmlns:a16="http://schemas.microsoft.com/office/drawing/2014/main" id="{EAD97B9B-103D-4F5E-BA12-D0701375AA7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F8EFC5-1F4D-4045-B875-2AB0C390221E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C3F7FD7-8109-4D4C-9DCA-45C91F8E10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4A5D6FB-6C16-4AB7-A7A2-7004E7E6C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6F39F9-9504-419B-8331-7B1006F25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8E34860-6D43-4FFD-A935-ACB1D74A63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9D8A674-D485-47F8-BFFF-D28A680859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A3ADC64-60D8-4C23-922C-1D3461A03A6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597354F-97CB-4237-A9B5-79313BADB34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D0EE5-FD9E-4E45-8CF0-04E4DA28E2D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7505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3B034D-4194-42F4-8911-858A652FC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6AEE67A-01BB-483B-9DB2-4B9A7DDC6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0969983-3739-441B-8C10-BDEEF22D57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18C8E61-23EA-46C6-A8F8-13C61A958D0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AFEA503-CFA6-4C6E-AB83-A221A8BB110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596E-94E7-45C1-B888-B4B7C2C094A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3300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6428F9D-4DAD-47DB-9DD2-6795B4A17C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1736725"/>
            <a:ext cx="1971675" cy="44402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3F42BEC-1396-4AF6-A3BC-F0B36C35C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736725"/>
            <a:ext cx="5762625" cy="44402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A7FD6CC-5D92-4A74-89A6-93FC3A510E7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37E919B-BFAB-4AC0-A977-D0219F0E248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3E91D12-9A90-4486-A2EF-CE07BC0525F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6D7C3-3FB0-4081-8763-227585776B6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43241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930AA2-F8A4-44E5-A724-6A7732667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965BC56-DBC8-4DF3-9F7C-8FEB08289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989A93-FEBA-4896-9415-EB62B23280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BE692F-C4C5-43D5-B319-798CF346B2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B85E00-03EC-4F83-B6D3-BF06C9C8C7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AA64E-2070-415F-A5EA-BDA28DD2A90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18781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F76D4C-4431-4743-BC35-97CF1B204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D58F64-F99B-4DE4-891F-2058B4B80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10E9C7-87D3-4FF9-B978-7E96246E6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9879B3-3B34-42C7-A46B-AC9FE22921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6B29E4-B7B9-435F-AAF8-69A9649E8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BB8C-4722-44E1-938D-9483F2B826A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27641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69CEDF-97B7-496D-BF7B-7509EC56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3475AEF-C135-48A0-B426-683C31D1C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D1DA88-FD1C-4E09-977C-00DB0A4237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F5311-DE0C-4300-8501-A221AD459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939602-EB1D-4C90-81C8-17E19AD894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F49B-5846-4783-9017-5CC7827AA5B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22773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A7D2FE-1640-4D64-9AD9-198F4A347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A13F21-D436-4A23-8C7B-E3B4F7B1E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D4477E0-6479-4C91-A740-33349B2EC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0BCE2F-4866-470C-94EA-525DF049EE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61B237-5ECA-4F4F-9E37-C2F8BBDDAE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38FD44-3F5E-419F-A3CF-79B24FCC29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4B53F-193F-4F27-844D-0FA4934F0A7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38009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791006-B906-4BBE-84B7-282E6858C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C3CEFD0-70D4-4522-8C4A-6A210C9A6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DBC0DDE-2221-4756-ABB7-374375F9B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B22A872-EBC8-46A6-B60E-B0E62C999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34BF0F9-F255-4D3C-90C0-C656A08A3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3D5F0BA-3D2B-482B-854B-E2FB126285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D12717-DC30-4CA5-9ED3-963AB09E49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2B7D7B-4130-4474-A223-281CE8DD43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6475B-44C6-4CBD-B55A-40793395FC3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47618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30A55A-5FE0-48FE-86D7-C2EB9526B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7117866-8B2A-43F1-8270-99D23A9DB1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7AF66A-85BC-448D-8890-7E36BEE4E1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06A24D3-E73D-479B-9FA6-BFCFF1456B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11F8F-4BA1-4346-B1FA-899A11F6BC3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31114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DF8F4A6-6925-4FF2-B376-063924CC2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3C96278-EF5F-46F9-A162-AF9F2AB1B5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3A7F38E-983F-46BB-BC26-BB430C4DB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C80F-523A-475C-A2B1-E73F82A4E6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3082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AAF6E0-5EBC-4DF5-94A7-82854D9F0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2A94F-68A5-465E-9C58-30F9B784A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B49E2C6-A403-4FBA-8C14-757E01CF8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89B55E-FFEB-4B5D-A910-331B760CC8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24CB6A-68F8-4355-BEA9-179F1330A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0B00F9-FA27-42D3-B583-9C4D3E025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B52C4-7273-48BC-B009-097BD7E233D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6773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AB3DBD-40F2-4390-8F4E-C8274F294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4C2FA5-D754-4E10-9387-B61A769AE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3646493-50E5-487A-BA7A-01D25A8337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622C1D2-83EA-4058-8AC3-2BF65DA9524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0242FA9-88FA-4A09-82BD-B497BE9153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430EB-2BA9-47CC-BC1A-4C9446FCF8E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9234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A991CC-EB70-4EA6-AE57-308206DD2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1891A2D-8BF3-4C3F-8C52-BF55DA37B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2CCA3F2-93DC-4AEC-8C70-D4D0D0ED4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235A47-E817-445F-BA4F-CFAF118712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20F68C-7708-4E78-B778-778FEF40BD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6E368F-F6C8-40DE-ABE7-AC892C637D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0A8BA-C07A-4BCC-8AA6-E6FAE162D0F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711156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FA7BB4-8BE9-4DF2-BF9E-BC2A5336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0D1DA7B-345D-4690-BFEE-C42506970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F68A23-99B1-4183-8825-4621EB766C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26E9ED-2511-4AF6-BE9C-3BCA0E7D98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E1F8AA-F656-4F6A-85AB-2631C50071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B6A7E-3FFE-4732-A7D5-D63FCAFECB4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38630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FB9265D-A453-4BDC-9D8D-1B72E52C2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857EA70-C264-45A4-80DC-F505E9E1D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AF8DD-7A31-4C32-BEA9-FAC4371B6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BD495C-BC97-4C6A-B25F-FFF01AF6F4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EA92C8-3A65-4D81-9EF2-FB9D0B74BE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AC00F-7BC2-4E94-9558-7802F6DA11C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6479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ytuł, tekst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C3FA27-5A8A-496D-9AFC-FDFDBCF24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6CE828-D03E-4B40-91CF-919E9D49529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wykresu 3">
            <a:extLst>
              <a:ext uri="{FF2B5EF4-FFF2-40B4-BE49-F238E27FC236}">
                <a16:creationId xmlns:a16="http://schemas.microsoft.com/office/drawing/2014/main" id="{E0D92F94-9ECE-48E3-A329-69B686172966}"/>
              </a:ext>
            </a:extLst>
          </p:cNvPr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9F24E5-FC60-43D1-8C4A-26F0F359F3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A08BF-7A2E-4818-B117-DBD0B1E464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9B6BDD-55ED-4791-BE32-09B4E00B9B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C2F7F-F221-4AC7-BA80-32395788EAC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42309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53AFFD-9F9B-4164-A128-9DB8C2FB6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F347704-74AA-4DDB-ABD0-F2B223307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054406-DFFE-4F05-A952-0E39ECB28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A23DEA-E064-46D1-B764-B69352F21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B62BD5-9D92-4AD4-ABE3-535AF03C40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88DCF-0F9A-4F0F-9E7B-7A0F0D7D1FC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58555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1C07AA-B92C-40B8-8B2E-831CA2078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790AFB-8CA7-4CDE-A183-9AC1659D2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4D1B8-838E-4C9B-B7DF-394857E909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48F799-6FD3-49FC-8C23-6C2E94736D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835874-7412-4878-B099-890841E389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99D5C-0065-4E64-93D0-98A2D0C1B2D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519824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818485-5FD0-4F93-9725-2517D65FC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20C8EDC-AE7F-4DED-8D8C-BA967DA86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78CFF9-A3C9-48E4-9381-83974BE55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253003-73EA-465D-909E-D233DCB184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3AF22F-036C-4330-8ADB-27FE232FC3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34DCD-3200-45D1-9969-3311F901FA7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550652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11811B-4DBC-452A-911D-81FAD74DE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472F1A-8917-4A9F-B53B-9B4B3033B7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BA189B0-5E28-4737-AB75-68A4C7F5C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344D9B-331A-4576-829F-9484DC5BB6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455670-8F42-4307-86A6-6A892F8B3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7E2D94-A9AD-4E34-BA64-31048EB974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8DC7F-B705-4B49-A04C-38051A6D1CF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793710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786BB0-D211-4644-8162-9DFCBC1E4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682626-B708-401D-B12E-1C36E4F86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3FBCEEF-937C-4E41-8ECE-B17288BB7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088D5CA-7EF4-434F-8F32-165356BFF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4371658-C4F0-4FF1-9493-B03120197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89155C-9DAB-43BD-846B-0879A8EDF1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9BFFD06-391B-4021-8032-B1E7699AD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24EA05A-5715-4D1C-8452-CEC95623E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A566F-9E65-42A9-9797-0A1E27AA07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712757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6D6B07-5551-44E5-9BE5-092D44FDA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86E7EF-4682-41FF-940C-998092F08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AA31A7-B275-46C4-8CC2-230CE3B61C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F45D4D-5482-4D0D-BC50-7D47F95C02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9A3AF-4424-4E91-A6F9-BB9058C4E5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391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D0E250-DFD7-43BE-8E4A-15BC15C96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EAD98F4-E6FD-4E75-8C68-06A7FF022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9F881DB-54FE-4D86-ADDE-026212C30CA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1AB00577-B8A9-4797-835F-A2F3FD9CF79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547B624-FB64-4790-A840-45D7CE0DE9F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CBB82-1E31-42B8-A5F5-7CA55185FF7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469408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83370E-66C4-4589-9CBC-46FF4E21BF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B4178F8-D572-4366-B2A6-F267ABF2E5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459768-C62E-4149-9832-7495E0DB53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2DB6C-02B0-4AD1-AD2A-D6F2CB2B39F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05728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796521-B937-4F53-8272-097EA0A80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FAB2EE-550D-4D6C-BDE7-CA7482065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E508A59-D54F-4CBD-980C-2658BE5FD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E11CC9-8A6D-4674-A032-5C31B780BE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C78B97-B0A2-4FE3-B863-B7BA8C796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0A7E32-48FC-42D3-9FF2-34500A80A3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9FEDE-F99E-4F7F-8CD7-502A2564A41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11794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E89DD5-5791-4C13-BDCF-477762DD0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10FEC28-51DA-4052-981A-21692264C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ACF16AD-FD6C-4BCB-A09F-A97C38060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E66DF9-7736-4EF8-A926-6C8761DD83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24907F-3A15-4CF1-A105-44AAA1820B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1DE66-1ADC-465E-A27B-5B8561CF9A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A3755-F94F-42B5-BD19-7925D5FAD3E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282758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EFC19E-2E43-475E-B035-1E0B1F941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060214E-B26B-41DC-A1C1-774A1A98B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4F65DA-8F17-48E5-9B67-1F46F871AA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BDB61B-CB0E-48CA-9065-EE1FBC275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12FF31-D1DF-4F5B-AD49-B73B0076D4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1FEE2-0E10-403F-985E-B9A8CC72066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970144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BAD5219-2DC9-4FE2-9290-73C2BEC93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A0DD779-8D5A-4C4F-82B8-1ACBEAC22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DD2BF0-76AA-4624-9A44-C78ADFCF37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BC79BB-166B-4998-BC31-173BA82707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22FAA8-F7D7-47BB-9152-F07505A105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FA7B1-2C89-4AE2-B437-F6B3C9AAD0C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5565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A071C5-EB7D-4255-BA06-EC8886F3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BD50C3-7145-4BC9-BF13-EF70B2E92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0645333-9FBE-439F-B5A0-06937D1B1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B4470E4-D4B7-4461-8D3A-59E80C09F29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9282E53-40E8-497C-B284-23C4ADDF828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7DE98C7-613D-4A6A-98B6-A60672B759E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E2385-B08B-4F51-A3E2-4BAAEC05E37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5391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7CD8CB-36C3-400C-848F-977157B78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A929CF1-B12C-401F-9622-217BBFB68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942DD01-DEA9-4568-8333-F1B66EECA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EDBB5BF-383F-45DE-95A9-99AC6B836A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6482B2A-17B1-49F0-BD0B-DEC6A863A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D173781-9003-4484-93A1-030FD350C9F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BC9240A3-2682-4D51-856D-17C77E1C3E5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2D9948FE-BB28-4624-BF9D-EB7F898EC24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3A899-9286-4A16-8571-AE1C534F3F9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482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92E64F-1E99-4081-8819-D90C39E63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DBA87B31-3964-4A66-A931-FC012D74D4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DCA36940-8091-47D3-85B1-20F999C032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9DD3ED3-D676-4F67-B615-6E269A35F6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DD4AA-9527-4BD8-AAB2-C0A2ABDBA16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7807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0B22CE34-0DCB-475A-B04C-CD2AF3728E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7430A6FF-2E0C-41D7-B8BD-1B840B407A5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569BED6-D387-4EC5-A1C1-B8A784A9C17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27128-1AC7-4867-B414-7640B0FEB71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1754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47CC2C-FAD0-43BA-8A28-D75F8C331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32F1F1-5C76-40DE-93F5-55FD4313A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28D6314-7E39-4208-9924-DCF4BCDAC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272A6F5-F6A0-48FC-A157-631FD3F359E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06198D34-5B48-4810-8185-EFC65B46F43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39E90B1-79AD-43BE-B333-D343740B62E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6E9C9-4CA4-46B5-8AA5-243B5CB21C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437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C024CA-6B65-4978-96F0-3549C981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29521AB-7B3F-46EF-858C-3E6E1AE9B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B6F75A6-AC7A-4B8D-83AE-6B9448161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795BA24-8DDD-47FC-ACD4-892D0003E76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E8D7682-A186-494F-8747-101665FAD65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FA85288-A8D8-48D7-8314-65901C36738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A86F3-9807-48C6-94D2-5C947F55608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5726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>
            <a:extLst>
              <a:ext uri="{FF2B5EF4-FFF2-40B4-BE49-F238E27FC236}">
                <a16:creationId xmlns:a16="http://schemas.microsoft.com/office/drawing/2014/main" id="{3B996229-CAC6-458A-863E-B51676384B8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39238" cy="6848475"/>
            <a:chOff x="0" y="0"/>
            <a:chExt cx="5757" cy="4314"/>
          </a:xfrm>
        </p:grpSpPr>
        <p:grpSp>
          <p:nvGrpSpPr>
            <p:cNvPr id="1031" name="Group 2">
              <a:extLst>
                <a:ext uri="{FF2B5EF4-FFF2-40B4-BE49-F238E27FC236}">
                  <a16:creationId xmlns:a16="http://schemas.microsoft.com/office/drawing/2014/main" id="{9D5611E9-ED0C-4A55-8022-87851FAE7D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230"/>
              <a:ext cx="4026" cy="2084"/>
              <a:chOff x="1728" y="2230"/>
              <a:chExt cx="4026" cy="2084"/>
            </a:xfrm>
          </p:grpSpPr>
          <p:sp>
            <p:nvSpPr>
              <p:cNvPr id="1034" name="Freeform 3">
                <a:extLst>
                  <a:ext uri="{FF2B5EF4-FFF2-40B4-BE49-F238E27FC236}">
                    <a16:creationId xmlns:a16="http://schemas.microsoft.com/office/drawing/2014/main" id="{5E989001-711A-4B2B-864D-4DD0CB98D1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035" name="Freeform 4">
                <a:extLst>
                  <a:ext uri="{FF2B5EF4-FFF2-40B4-BE49-F238E27FC236}">
                    <a16:creationId xmlns:a16="http://schemas.microsoft.com/office/drawing/2014/main" id="{1A94013F-D96E-49AA-B92A-4E44B2126A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35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036" name="Freeform 5">
                <a:extLst>
                  <a:ext uri="{FF2B5EF4-FFF2-40B4-BE49-F238E27FC236}">
                    <a16:creationId xmlns:a16="http://schemas.microsoft.com/office/drawing/2014/main" id="{94B0DF1D-88E2-4F01-92DD-00E3E4F20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97C"/>
                  </a:gs>
                  <a:gs pos="100000">
                    <a:srgbClr val="003399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037" name="Freeform 6">
                <a:extLst>
                  <a:ext uri="{FF2B5EF4-FFF2-40B4-BE49-F238E27FC236}">
                    <a16:creationId xmlns:a16="http://schemas.microsoft.com/office/drawing/2014/main" id="{6E1B143C-AF10-40E4-8BC8-99898EFAEC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038" name="Freeform 7">
                <a:extLst>
                  <a:ext uri="{FF2B5EF4-FFF2-40B4-BE49-F238E27FC236}">
                    <a16:creationId xmlns:a16="http://schemas.microsoft.com/office/drawing/2014/main" id="{09928CC8-75F1-4F61-9EBE-C68A77C20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C85"/>
                  </a:gs>
                  <a:gs pos="100000">
                    <a:srgbClr val="003399"/>
                  </a:gs>
                </a:gsLst>
                <a:lin ang="135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l-PL"/>
              </a:p>
            </p:txBody>
          </p:sp>
        </p:grpSp>
        <p:sp>
          <p:nvSpPr>
            <p:cNvPr id="1032" name="Freeform 8">
              <a:extLst>
                <a:ext uri="{FF2B5EF4-FFF2-40B4-BE49-F238E27FC236}">
                  <a16:creationId xmlns:a16="http://schemas.microsoft.com/office/drawing/2014/main" id="{E1008319-9C7C-498C-BE71-DFABD4953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341"/>
              <a:ext cx="1825" cy="1537"/>
            </a:xfrm>
            <a:custGeom>
              <a:avLst/>
              <a:gdLst>
                <a:gd name="T0" fmla="*/ 13 w 2296"/>
                <a:gd name="T1" fmla="*/ 2504 h 1469"/>
                <a:gd name="T2" fmla="*/ 17 w 2296"/>
                <a:gd name="T3" fmla="*/ 2390 h 1469"/>
                <a:gd name="T4" fmla="*/ 21 w 2296"/>
                <a:gd name="T5" fmla="*/ 2262 h 1469"/>
                <a:gd name="T6" fmla="*/ 24 w 2296"/>
                <a:gd name="T7" fmla="*/ 2119 h 1469"/>
                <a:gd name="T8" fmla="*/ 27 w 2296"/>
                <a:gd name="T9" fmla="*/ 1965 h 1469"/>
                <a:gd name="T10" fmla="*/ 29 w 2296"/>
                <a:gd name="T11" fmla="*/ 1787 h 1469"/>
                <a:gd name="T12" fmla="*/ 29 w 2296"/>
                <a:gd name="T13" fmla="*/ 1579 h 1469"/>
                <a:gd name="T14" fmla="*/ 29 w 2296"/>
                <a:gd name="T15" fmla="*/ 1325 h 1469"/>
                <a:gd name="T16" fmla="*/ 29 w 2296"/>
                <a:gd name="T17" fmla="*/ 1079 h 1469"/>
                <a:gd name="T18" fmla="*/ 28 w 2296"/>
                <a:gd name="T19" fmla="*/ 858 h 1469"/>
                <a:gd name="T20" fmla="*/ 26 w 2296"/>
                <a:gd name="T21" fmla="*/ 653 h 1469"/>
                <a:gd name="T22" fmla="*/ 23 w 2296"/>
                <a:gd name="T23" fmla="*/ 370 h 1469"/>
                <a:gd name="T24" fmla="*/ 21 w 2296"/>
                <a:gd name="T25" fmla="*/ 217 h 1469"/>
                <a:gd name="T26" fmla="*/ 19 w 2296"/>
                <a:gd name="T27" fmla="*/ 100 h 1469"/>
                <a:gd name="T28" fmla="*/ 17 w 2296"/>
                <a:gd name="T29" fmla="*/ 10 h 1469"/>
                <a:gd name="T30" fmla="*/ 17 w 2296"/>
                <a:gd name="T31" fmla="*/ 0 h 1469"/>
                <a:gd name="T32" fmla="*/ 21 w 2296"/>
                <a:gd name="T33" fmla="*/ 282 h 1469"/>
                <a:gd name="T34" fmla="*/ 25 w 2296"/>
                <a:gd name="T35" fmla="*/ 602 h 1469"/>
                <a:gd name="T36" fmla="*/ 26 w 2296"/>
                <a:gd name="T37" fmla="*/ 773 h 1469"/>
                <a:gd name="T38" fmla="*/ 28 w 2296"/>
                <a:gd name="T39" fmla="*/ 947 h 1469"/>
                <a:gd name="T40" fmla="*/ 29 w 2296"/>
                <a:gd name="T41" fmla="*/ 1129 h 1469"/>
                <a:gd name="T42" fmla="*/ 29 w 2296"/>
                <a:gd name="T43" fmla="*/ 1325 h 1469"/>
                <a:gd name="T44" fmla="*/ 29 w 2296"/>
                <a:gd name="T45" fmla="*/ 1500 h 1469"/>
                <a:gd name="T46" fmla="*/ 28 w 2296"/>
                <a:gd name="T47" fmla="*/ 1660 h 1469"/>
                <a:gd name="T48" fmla="*/ 26 w 2296"/>
                <a:gd name="T49" fmla="*/ 1787 h 1469"/>
                <a:gd name="T50" fmla="*/ 24 w 2296"/>
                <a:gd name="T51" fmla="*/ 1891 h 1469"/>
                <a:gd name="T52" fmla="*/ 23 w 2296"/>
                <a:gd name="T53" fmla="*/ 1993 h 1469"/>
                <a:gd name="T54" fmla="*/ 17 w 2296"/>
                <a:gd name="T55" fmla="*/ 2145 h 1469"/>
                <a:gd name="T56" fmla="*/ 11 w 2296"/>
                <a:gd name="T57" fmla="*/ 2286 h 1469"/>
                <a:gd name="T58" fmla="*/ 7 w 2296"/>
                <a:gd name="T59" fmla="*/ 2431 h 1469"/>
                <a:gd name="T60" fmla="*/ 5 w 2296"/>
                <a:gd name="T61" fmla="*/ 2521 h 1469"/>
                <a:gd name="T62" fmla="*/ 3 w 2296"/>
                <a:gd name="T63" fmla="*/ 2606 h 1469"/>
                <a:gd name="T64" fmla="*/ 2 w 2296"/>
                <a:gd name="T65" fmla="*/ 2715 h 1469"/>
                <a:gd name="T66" fmla="*/ 2 w 2296"/>
                <a:gd name="T67" fmla="*/ 2843 h 1469"/>
                <a:gd name="T68" fmla="*/ 0 w 2296"/>
                <a:gd name="T69" fmla="*/ 2981 h 1469"/>
                <a:gd name="T70" fmla="*/ 2 w 2296"/>
                <a:gd name="T71" fmla="*/ 3136 h 1469"/>
                <a:gd name="T72" fmla="*/ 2 w 2296"/>
                <a:gd name="T73" fmla="*/ 3265 h 1469"/>
                <a:gd name="T74" fmla="*/ 2 w 2296"/>
                <a:gd name="T75" fmla="*/ 3369 h 1469"/>
                <a:gd name="T76" fmla="*/ 5 w 2296"/>
                <a:gd name="T77" fmla="*/ 3468 h 1469"/>
                <a:gd name="T78" fmla="*/ 3 w 2296"/>
                <a:gd name="T79" fmla="*/ 3340 h 1469"/>
                <a:gd name="T80" fmla="*/ 2 w 2296"/>
                <a:gd name="T81" fmla="*/ 3213 h 1469"/>
                <a:gd name="T82" fmla="*/ 2 w 2296"/>
                <a:gd name="T83" fmla="*/ 3083 h 1469"/>
                <a:gd name="T84" fmla="*/ 2 w 2296"/>
                <a:gd name="T85" fmla="*/ 2973 h 1469"/>
                <a:gd name="T86" fmla="*/ 3 w 2296"/>
                <a:gd name="T87" fmla="*/ 2853 h 1469"/>
                <a:gd name="T88" fmla="*/ 5 w 2296"/>
                <a:gd name="T89" fmla="*/ 2752 h 1469"/>
                <a:gd name="T90" fmla="*/ 7 w 2296"/>
                <a:gd name="T91" fmla="*/ 2646 h 1469"/>
                <a:gd name="T92" fmla="*/ 10 w 2296"/>
                <a:gd name="T93" fmla="*/ 2571 h 146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1"/>
                </a:gs>
                <a:gs pos="100000">
                  <a:srgbClr val="0033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1033" name="Freeform 9">
              <a:extLst>
                <a:ext uri="{FF2B5EF4-FFF2-40B4-BE49-F238E27FC236}">
                  <a16:creationId xmlns:a16="http://schemas.microsoft.com/office/drawing/2014/main" id="{4E5618CA-25C9-4632-A2F2-EE4F7D56F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499 h 1906"/>
                <a:gd name="T4" fmla="*/ 6092 w 5740"/>
                <a:gd name="T5" fmla="*/ 499 h 1906"/>
                <a:gd name="T6" fmla="*/ 609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000514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</p:grpSp>
      <p:sp>
        <p:nvSpPr>
          <p:cNvPr id="2058" name="Rectangle 10">
            <a:extLst>
              <a:ext uri="{FF2B5EF4-FFF2-40B4-BE49-F238E27FC236}">
                <a16:creationId xmlns:a16="http://schemas.microsoft.com/office/drawing/2014/main" id="{DAF59D4B-6DFD-4BD1-8FEF-6C09A0A9A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736725"/>
            <a:ext cx="776922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/>
              <a:t>Kliknij, aby edytować format tekstu tytułu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E2041BA7-4979-4714-827D-F0831753C8D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665969EE-6286-455A-A1A0-CDCB021C32F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9988"/>
            <a:ext cx="2892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A114BA70-F0E7-4D1E-B5CA-0FF55734B64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53163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3B20B34-C6F5-4076-84C1-CCE38132B35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C0C0C0"/>
            </a:outerShdw>
          </a:effectLst>
          <a:latin typeface="Garamond" panose="02020404030301010803" pitchFamily="18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9B218D0-F672-4B45-8046-860D8BF75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F5DC76E-44E4-436E-AC4F-A7D5DAADC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0EF74EA2-0258-478F-BA9C-63464C89F5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Tx/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327364C4-9E6B-4EB9-BA7F-EF774A0E2D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Tx/>
              <a:buSzTx/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345C6722-8CB7-4D4B-909F-387311C2FC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Tx/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E3F8AE61-E163-481C-9AA5-20212CB8B64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7175121-F3E5-43C8-B722-EA2FC1EFC6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A31E855-12F1-43F5-A3D8-ABA7F69805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A2C8050F-607D-44F1-A103-D5DC068BA9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Tx/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E62D0E94-E0BC-4E2A-A27E-2921111BE0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Tx/>
              <a:buSzTx/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55CA416C-ADD5-42E3-9791-B21678BFD6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Tx/>
              <a:buFontTx/>
              <a:buNone/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558FA89C-122C-46E0-ABD6-8BE1CD4C586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FEB4D7-A249-47C1-9514-31480F2251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950" y="5805488"/>
            <a:ext cx="9144000" cy="1052512"/>
          </a:xfrm>
        </p:spPr>
        <p:txBody>
          <a:bodyPr anchor="ctr"/>
          <a:lstStyle/>
          <a:p>
            <a:pPr eaLnBrk="1" hangingPunct="1"/>
            <a:r>
              <a:rPr lang="pl-PL" altLang="pl-PL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SYTUACJA  FINANSOWA GMINY NIEPORĘT</a:t>
            </a:r>
            <a:br>
              <a:rPr lang="pl-PL" altLang="pl-PL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altLang="pl-PL" sz="4000" b="1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pl-PL" altLang="pl-PL" sz="40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6B2DB9AE-8597-434C-B975-D28FDEB27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8913"/>
            <a:ext cx="31579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pl-PL" altLang="pl-PL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Nieporęt, dnia 06 maja 2021 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3861" y="764704"/>
            <a:ext cx="7886700" cy="741140"/>
          </a:xfrm>
        </p:spPr>
        <p:txBody>
          <a:bodyPr>
            <a:normAutofit/>
          </a:bodyPr>
          <a:lstStyle/>
          <a:p>
            <a:pPr algn="ctr"/>
            <a:r>
              <a:rPr lang="pl-PL" sz="2100" b="1" dirty="0">
                <a:solidFill>
                  <a:schemeClr val="bg1"/>
                </a:solidFill>
              </a:rPr>
              <a:t>Dochody wykonane w latach 2018 - 2020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9664" y="2636912"/>
            <a:ext cx="8229600" cy="5433467"/>
          </a:xfrm>
        </p:spPr>
        <p:txBody>
          <a:bodyPr>
            <a:normAutofit/>
          </a:bodyPr>
          <a:lstStyle/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 algn="ctr">
              <a:buNone/>
            </a:pPr>
            <a:endParaRPr lang="pl-PL" sz="1500" dirty="0">
              <a:solidFill>
                <a:schemeClr val="bg1"/>
              </a:solidFill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621114" y="2060848"/>
            <a:ext cx="7886700" cy="4543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dirty="0"/>
          </a:p>
          <a:p>
            <a:pPr marL="0" indent="0" defTabSz="914400">
              <a:buFontTx/>
              <a:buNone/>
            </a:pPr>
            <a:endParaRPr lang="pl-PL" sz="1800" dirty="0"/>
          </a:p>
          <a:p>
            <a:pPr marL="0" indent="0" defTabSz="914400">
              <a:buFontTx/>
              <a:buNone/>
            </a:pPr>
            <a:endParaRPr lang="pl-PL" sz="1650" dirty="0"/>
          </a:p>
          <a:p>
            <a:pPr marL="0" indent="0" algn="just" defTabSz="914400">
              <a:buFontTx/>
              <a:buNone/>
            </a:pPr>
            <a:endParaRPr lang="pl-PL" sz="2400" dirty="0"/>
          </a:p>
          <a:p>
            <a:pPr marL="0" indent="0" algn="just" defTabSz="914400">
              <a:buFontTx/>
              <a:buNone/>
            </a:pPr>
            <a:endParaRPr lang="pl-PL" sz="2400" dirty="0"/>
          </a:p>
          <a:p>
            <a:pPr marL="0" indent="0" algn="just" defTabSz="914400">
              <a:buFontTx/>
              <a:buNone/>
            </a:pPr>
            <a:endParaRPr lang="pl-PL" sz="2400" dirty="0"/>
          </a:p>
          <a:p>
            <a:pPr marL="0" indent="0" algn="just" defTabSz="914400">
              <a:buFontTx/>
              <a:buNone/>
            </a:pPr>
            <a:endParaRPr lang="pl-PL" sz="2400" dirty="0"/>
          </a:p>
          <a:p>
            <a:pPr marL="0" indent="0" algn="just" defTabSz="914400">
              <a:buFontTx/>
              <a:buNone/>
            </a:pPr>
            <a:r>
              <a:rPr lang="pl-PL" sz="2600" dirty="0">
                <a:solidFill>
                  <a:schemeClr val="bg1"/>
                </a:solidFill>
              </a:rPr>
              <a:t>Stawki podatku od nieruchomości zostały od 2020 roku zwiększone uchwałą Nr XVI/82/2019 Rady Gminy Nieporęt z dnia 24 października 2019 r. w sprawie stawek podatku od nieruchomości.</a:t>
            </a: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753301"/>
              </p:ext>
            </p:extLst>
          </p:nvPr>
        </p:nvGraphicFramePr>
        <p:xfrm>
          <a:off x="899592" y="1412776"/>
          <a:ext cx="72008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917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975798" cy="648072"/>
          </a:xfrm>
        </p:spPr>
        <p:txBody>
          <a:bodyPr>
            <a:normAutofit/>
          </a:bodyPr>
          <a:lstStyle/>
          <a:p>
            <a:pPr algn="ctr"/>
            <a:r>
              <a:rPr lang="pl-PL" sz="2100" b="1" dirty="0">
                <a:solidFill>
                  <a:schemeClr val="bg1"/>
                </a:solidFill>
              </a:rPr>
              <a:t>Dochody wykonane w latach 2018 - 2020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43050"/>
            <a:ext cx="7886700" cy="50543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650" dirty="0"/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9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l-PL" sz="2900" dirty="0">
                <a:solidFill>
                  <a:schemeClr val="bg1"/>
                </a:solidFill>
              </a:rPr>
              <a:t>W 2011 roku po raz pierwszy podjęta została uchwała w sprawie obniżenia ceny skupu żyta przyjmowana jako podstawa obliczania podatku rolnego i od tego roku podejmowana jest rokrocznie w takiej samej wysokości tj. 50,00 zł za 1 </a:t>
            </a:r>
            <a:r>
              <a:rPr lang="pl-PL" sz="2900" dirty="0" err="1">
                <a:solidFill>
                  <a:schemeClr val="bg1"/>
                </a:solidFill>
              </a:rPr>
              <a:t>dt</a:t>
            </a:r>
            <a:r>
              <a:rPr lang="pl-PL" sz="2900" dirty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pl-PL" sz="2900" dirty="0">
                <a:solidFill>
                  <a:schemeClr val="bg1"/>
                </a:solidFill>
              </a:rPr>
              <a:t>Od 2009 r. obowiązuje większość stawek podatku od środków transportowych. </a:t>
            </a:r>
            <a:br>
              <a:rPr lang="pl-PL" sz="2900" dirty="0">
                <a:solidFill>
                  <a:schemeClr val="bg1"/>
                </a:solidFill>
              </a:rPr>
            </a:br>
            <a:r>
              <a:rPr lang="pl-PL" sz="2900" dirty="0">
                <a:solidFill>
                  <a:schemeClr val="bg1"/>
                </a:solidFill>
              </a:rPr>
              <a:t>W 2011 r. i w 2015 r. wprowadzono nieduże zmiany zapewniające zgodność</a:t>
            </a:r>
            <a:br>
              <a:rPr lang="pl-PL" sz="2900" dirty="0">
                <a:solidFill>
                  <a:schemeClr val="bg1"/>
                </a:solidFill>
              </a:rPr>
            </a:br>
            <a:r>
              <a:rPr lang="pl-PL" sz="2900" dirty="0">
                <a:solidFill>
                  <a:schemeClr val="bg1"/>
                </a:solidFill>
              </a:rPr>
              <a:t>ze znowelizowanymi przepisami. </a:t>
            </a: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466458"/>
              </p:ext>
            </p:extLst>
          </p:nvPr>
        </p:nvGraphicFramePr>
        <p:xfrm>
          <a:off x="1043608" y="908720"/>
          <a:ext cx="7056784" cy="3728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4744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F6621F39-3931-4E7E-B3CA-67B492E4C7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-315913"/>
            <a:ext cx="8893175" cy="3159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3200" b="1">
              <a:solidFill>
                <a:schemeClr val="bg1"/>
              </a:solidFill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2BCC934-37A4-4871-8D6E-0FB05DA26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95FB6F8-FF7A-4327-90D2-F4D3B4F26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92375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8197" name="Rectangle 7">
            <a:extLst>
              <a:ext uri="{FF2B5EF4-FFF2-40B4-BE49-F238E27FC236}">
                <a16:creationId xmlns:a16="http://schemas.microsoft.com/office/drawing/2014/main" id="{4FDDA933-32DA-447A-824E-B828B67F81B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89163" y="1241425"/>
            <a:ext cx="10296525" cy="5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8199" name="Rectangle 8">
            <a:extLst>
              <a:ext uri="{FF2B5EF4-FFF2-40B4-BE49-F238E27FC236}">
                <a16:creationId xmlns:a16="http://schemas.microsoft.com/office/drawing/2014/main" id="{BDAB4DD5-BC62-494D-954F-D56F064ECF4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89163" y="6118225"/>
            <a:ext cx="10296525" cy="5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AEE75FF9-E6A6-4A4B-9548-F7E2A79CABD6}"/>
              </a:ext>
            </a:extLst>
          </p:cNvPr>
          <p:cNvSpPr/>
          <p:nvPr/>
        </p:nvSpPr>
        <p:spPr>
          <a:xfrm>
            <a:off x="611188" y="193675"/>
            <a:ext cx="8208962" cy="2133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Udział dochodów własnych do dochodów ogółem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(wskaźnik pokazuje, jaka część łącznych dochodów gminy pochodzi z dochodów własnych (włącznie ze środkami z UE), tj. różnicę między dochodami ogółem a sumą dotacji i subwencji):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Dochody własne w 2020 r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=    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71 093 851,64 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    0,60 *100 = 60%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Dochody ogółem w 2020 r.         118 016 734,07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326623"/>
              </p:ext>
            </p:extLst>
          </p:nvPr>
        </p:nvGraphicFramePr>
        <p:xfrm>
          <a:off x="900361" y="2060848"/>
          <a:ext cx="7630616" cy="4386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E1A6F667-3EA6-4FB7-8B5D-26BBD7C22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4675" y="1746250"/>
            <a:ext cx="11722100" cy="8286750"/>
          </a:xfrm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chemeClr val="bg1"/>
              </a:buClr>
              <a:defRPr/>
            </a:pPr>
            <a:endParaRPr lang="pl-PL" altLang="pl-PL" sz="2400" dirty="0">
              <a:solidFill>
                <a:schemeClr val="bg1"/>
              </a:solidFill>
            </a:endParaRPr>
          </a:p>
          <a:p>
            <a:pPr marL="0" indent="0" eaLnBrk="1" hangingPunct="1">
              <a:lnSpc>
                <a:spcPct val="93000"/>
              </a:lnSpc>
              <a:spcBef>
                <a:spcPct val="0"/>
              </a:spcBef>
              <a:buFontTx/>
              <a:buNone/>
              <a:defRPr/>
            </a:pPr>
            <a:endParaRPr lang="pl-PL" altLang="pl-PL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FontTx/>
              <a:buChar char="-"/>
              <a:defRPr/>
            </a:pPr>
            <a:endParaRPr lang="pl-PL" altLang="pl-PL" sz="2800" dirty="0">
              <a:solidFill>
                <a:schemeClr val="bg1"/>
              </a:solidFill>
            </a:endParaRPr>
          </a:p>
        </p:txBody>
      </p:sp>
      <p:sp>
        <p:nvSpPr>
          <p:cNvPr id="10243" name="Rectangle 4">
            <a:extLst>
              <a:ext uri="{FF2B5EF4-FFF2-40B4-BE49-F238E27FC236}">
                <a16:creationId xmlns:a16="http://schemas.microsoft.com/office/drawing/2014/main" id="{1FE15E8E-2B86-4282-9D5F-C4222042E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557338"/>
            <a:ext cx="128158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3F649B74-8D34-468A-81DA-1A434D873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434138"/>
            <a:ext cx="128158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C563E309-1207-4A76-9289-2E0A1EC870D1}"/>
              </a:ext>
            </a:extLst>
          </p:cNvPr>
          <p:cNvSpPr/>
          <p:nvPr/>
        </p:nvSpPr>
        <p:spPr>
          <a:xfrm>
            <a:off x="684213" y="104775"/>
            <a:ext cx="8208962" cy="14827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Dochody Gminy ogółem na mieszkańca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(wskaźnik pokazuje ogólny poziom łącznych dochodów gminy, przypadający na jednego mieszkańca)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7035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Dochody ogółem w 2020 r.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= 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118 016 734,07  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  8 301,10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7035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Liczba mieszkańców		       14 217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3598990"/>
              </p:ext>
            </p:extLst>
          </p:nvPr>
        </p:nvGraphicFramePr>
        <p:xfrm>
          <a:off x="684213" y="1587500"/>
          <a:ext cx="7991475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8FDBBC-202B-433A-BBA2-1E9CAA926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Dochody własne Gminy na mieszkańca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(wskaźnik pokazuje poziom  dochodów własnych gminy, przypadający na jednego mieszkańca) </a:t>
            </a:r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Dochody własne w 2020 r.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=  </a:t>
            </a:r>
            <a:r>
              <a:rPr lang="pl-PL" sz="1600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71 093 851,64   </a:t>
            </a: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  5 000,62</a:t>
            </a:r>
            <a:b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mieszkańców	                  14 217</a:t>
            </a:r>
            <a:endParaRPr lang="pl-PL" sz="1600" dirty="0">
              <a:solidFill>
                <a:schemeClr val="bg1"/>
              </a:solidFill>
            </a:endParaRP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19C9B99-33D6-48B1-8AD3-8CDD13B5B7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293499"/>
              </p:ext>
            </p:extLst>
          </p:nvPr>
        </p:nvGraphicFramePr>
        <p:xfrm>
          <a:off x="457200" y="1417638"/>
          <a:ext cx="8363272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9725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156324BB-5CB3-47A1-8FC4-F2C26FD91F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5850" y="3257550"/>
            <a:ext cx="10291763" cy="6786563"/>
          </a:xfrm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ct val="0"/>
              </a:spcBef>
              <a:buFontTx/>
              <a:buChar char="-"/>
            </a:pPr>
            <a:endParaRPr lang="pl-PL" altLang="pl-PL" sz="1200" dirty="0"/>
          </a:p>
          <a:p>
            <a:pPr eaLnBrk="1" hangingPunct="1">
              <a:lnSpc>
                <a:spcPct val="93000"/>
              </a:lnSpc>
              <a:spcBef>
                <a:spcPct val="0"/>
              </a:spcBef>
              <a:buFontTx/>
              <a:buChar char="-"/>
            </a:pPr>
            <a:endParaRPr lang="pl-PL" altLang="pl-PL" sz="2400" dirty="0">
              <a:solidFill>
                <a:schemeClr val="bg1"/>
              </a:solidFill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chemeClr val="bg1"/>
              </a:buClr>
            </a:pPr>
            <a:endParaRPr lang="pl-PL" altLang="pl-PL" sz="2400" dirty="0">
              <a:solidFill>
                <a:schemeClr val="bg1"/>
              </a:solidFill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FontTx/>
              <a:buChar char="-"/>
            </a:pPr>
            <a:endParaRPr lang="pl-PL" altLang="pl-PL" sz="2400" dirty="0">
              <a:solidFill>
                <a:schemeClr val="bg1"/>
              </a:solidFill>
            </a:endParaRP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A4F761DF-EB24-404E-A912-2A6C1C4F1E9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61988" y="44450"/>
            <a:ext cx="11075987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BEC9A683-D8D9-406B-BB17-08C67ED0FB3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61988" y="4492625"/>
            <a:ext cx="11075987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CBA07C16-0EBC-4548-B0F3-F235690108B6}"/>
              </a:ext>
            </a:extLst>
          </p:cNvPr>
          <p:cNvSpPr/>
          <p:nvPr/>
        </p:nvSpPr>
        <p:spPr>
          <a:xfrm>
            <a:off x="250825" y="44450"/>
            <a:ext cx="8264525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Udział wydatków majątkowych/ inwestycyjnych do wydatków ogółem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(wskaźnik pokazuje inwestycyjną aktywność gminy. Istotne jest zestawienie tego wskaźnika ze wskaźnikami dochodowymi oraz poziomem i obsługą zadłużenia). Wysokość wydatków inwestycyjnych w wydatkach ogółem świadczy o dużej samodzielności finansowej gminy oraz zdolności do obsługi zadłużenia, a w przyszłości do sięgania po różnego rodzaju źródła finansowania inwestycji):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Wydatki majątkowe w 2020 r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=      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14 371 805,39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    0,1273 *100 = 12,7%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Wydatki ogółem w 2020 r.        	   112 866 875,05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defRPr/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6836647"/>
              </p:ext>
            </p:extLst>
          </p:nvPr>
        </p:nvGraphicFramePr>
        <p:xfrm>
          <a:off x="899592" y="2708920"/>
          <a:ext cx="7344816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5C70EFFB-E7EE-4AC9-A3BC-7E3539AF59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93963" y="2819400"/>
            <a:ext cx="9386887" cy="6764338"/>
          </a:xfrm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chemeClr val="bg1"/>
              </a:buClr>
            </a:pPr>
            <a:endParaRPr lang="pl-PL" altLang="pl-PL" sz="2400" dirty="0">
              <a:solidFill>
                <a:schemeClr val="bg1"/>
              </a:solidFill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FontTx/>
              <a:buChar char="-"/>
            </a:pPr>
            <a:endParaRPr lang="pl-PL" altLang="pl-PL" sz="2400" dirty="0">
              <a:solidFill>
                <a:schemeClr val="bg1"/>
              </a:solidFill>
            </a:endParaRP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D1E003AF-C182-4BCE-AA8C-2F434400D8C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79638" y="0"/>
            <a:ext cx="10102850" cy="8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6637FB76-A3CF-4B1C-A617-02E0D5A51F9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79638" y="4600575"/>
            <a:ext cx="10102850" cy="8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994114A-AADA-4D93-B448-0346132619B0}"/>
              </a:ext>
            </a:extLst>
          </p:cNvPr>
          <p:cNvSpPr/>
          <p:nvPr/>
        </p:nvSpPr>
        <p:spPr>
          <a:xfrm>
            <a:off x="0" y="0"/>
            <a:ext cx="9144000" cy="3100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l-PL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Zadłużenie ogółem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(obciążenie dochodów gminy obsługą zadłużenia, wskaźnik określa, jaka część dochodów przeznaczona została na obsługę zadłużenia gminy tj. spłat rat kapitałowych, wykup obligacji, odsetki w danym roku. Podstawowym celem polityki długu jest zaspakajanie potrzeb pożyczkowych gminy, oraz minimalizowanie kosztów obsługi zadłużenia. Zaciąganie pożyczek, kredytów lub emisja obligacji komunalnych niezbędne jest do finansowania zamierzeń rozwojowych ujętych w przedsięwzięciach Wieloletniej Prognozy Finansowej Gminy):  </a:t>
            </a:r>
            <a:r>
              <a:rPr lang="pl-PL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Zadłużenie Gminy Nieporęt na koniec 2020 r. wyniosło          0,00 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Spłata rat kapitałowych, wykup obligacji, odsetki  wyniosły  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0 %</a:t>
            </a:r>
          </a:p>
          <a:p>
            <a:pPr marL="1798320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Dochody ogółem 		                             118  016 734,07</a:t>
            </a:r>
          </a:p>
          <a:p>
            <a:pPr marL="1798320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382866"/>
              </p:ext>
            </p:extLst>
          </p:nvPr>
        </p:nvGraphicFramePr>
        <p:xfrm>
          <a:off x="971600" y="2807406"/>
          <a:ext cx="7128792" cy="3933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5">
            <a:extLst>
              <a:ext uri="{FF2B5EF4-FFF2-40B4-BE49-F238E27FC236}">
                <a16:creationId xmlns:a16="http://schemas.microsoft.com/office/drawing/2014/main" id="{0A86EB4B-E7C6-4CE8-B2A4-E0BC80B7C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13" y="0"/>
            <a:ext cx="1399540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8E44A7C2-9758-4893-8254-D4F6C1695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13" y="4391025"/>
            <a:ext cx="1399540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16390" name="Tytuł 6">
            <a:extLst>
              <a:ext uri="{FF2B5EF4-FFF2-40B4-BE49-F238E27FC236}">
                <a16:creationId xmlns:a16="http://schemas.microsoft.com/office/drawing/2014/main" id="{464546B9-194C-422B-AD53-BD4701287F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 alt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EEC1419-3D41-4370-8C77-53B87E05D72D}"/>
              </a:ext>
            </a:extLst>
          </p:cNvPr>
          <p:cNvSpPr/>
          <p:nvPr/>
        </p:nvSpPr>
        <p:spPr>
          <a:xfrm>
            <a:off x="179388" y="119063"/>
            <a:ext cx="8856662" cy="26148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pl-PL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Wynik operacyjny do dochodów ogółem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(wynik budżetu operacyjnego wskazuje, czy gmina jest w stanie pokryć wydatki bieżące dochodami bieżącymi. Im wyższa jest wartość nadwyżki operacyjnej, tym większa jest  możliwość realizacji przez  gminę nowych przedsięwzięć majątkowych zarówno bezpośrednio przeznaczając tą kwotę na inwestycje, jak i pośrednio, spłacając wcześniej zaciągnięte zobowiązania na cele inwestycyjne):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Dochody bieżące  108 999 333,51 – Wydatki bieżące 98 495 069,66 = Nadwyżka operacyjna 10 504 263,85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Udział nadwyżki operacyjnej w dochodach ogółem =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10 504 263,85   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  0,089 = 8,9 %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                                 118 016 734,07 </a:t>
            </a:r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991414"/>
              </p:ext>
            </p:extLst>
          </p:nvPr>
        </p:nvGraphicFramePr>
        <p:xfrm>
          <a:off x="817861" y="2703177"/>
          <a:ext cx="7283152" cy="361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822B9FC2-0D11-47ED-AA68-7969A6708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748712" cy="6207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t"/>
          <a:lstStyle/>
          <a:p>
            <a:pPr algn="r" eaLnBrk="1" hangingPunct="1"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pl-PL" sz="3500">
              <a:solidFill>
                <a:srgbClr val="FFFF00"/>
              </a:solidFill>
            </a:endParaRP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AFD9F61B-3FEC-4923-96E2-5F25BC4D33A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88988" y="7938"/>
            <a:ext cx="11784012" cy="7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18437" name="Rectangle 6">
            <a:extLst>
              <a:ext uri="{FF2B5EF4-FFF2-40B4-BE49-F238E27FC236}">
                <a16:creationId xmlns:a16="http://schemas.microsoft.com/office/drawing/2014/main" id="{367ED5CF-C5D1-4FC4-8CD6-FF1075A8581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88988" y="4541838"/>
            <a:ext cx="11784012" cy="7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AF3B48F-6DB8-4E8B-BC57-35C3489A3AB5}"/>
              </a:ext>
            </a:extLst>
          </p:cNvPr>
          <p:cNvSpPr/>
          <p:nvPr/>
        </p:nvSpPr>
        <p:spPr>
          <a:xfrm>
            <a:off x="225425" y="-11113"/>
            <a:ext cx="8137525" cy="1870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6.Środki zewnętrzne - dotacje z UE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(wskaźnik realizacji zadań ze środków pozyskanych z zewnątrz – realizacja pozyskanych środków do wydatków majątkowych):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Środki z udziałem środków UE w 2020 r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= 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6 871 447,88 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    0,478 *100 = 47,8%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Wydatki majątkowe w 2020 r.              14 371 805,39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86473"/>
              </p:ext>
            </p:extLst>
          </p:nvPr>
        </p:nvGraphicFramePr>
        <p:xfrm>
          <a:off x="792400" y="1556792"/>
          <a:ext cx="7439025" cy="5095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>
            <a:extLst>
              <a:ext uri="{FF2B5EF4-FFF2-40B4-BE49-F238E27FC236}">
                <a16:creationId xmlns:a16="http://schemas.microsoft.com/office/drawing/2014/main" id="{F4DB303B-C4D9-45DA-BFF5-F543B3AF1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457200" y="200025"/>
            <a:ext cx="8229600" cy="74613"/>
          </a:xfrm>
        </p:spPr>
        <p:txBody>
          <a:bodyPr/>
          <a:lstStyle/>
          <a:p>
            <a:pPr eaLnBrk="1" hangingPunct="1"/>
            <a:endParaRPr lang="pl-PL" altLang="pl-PL" sz="3600" b="1">
              <a:solidFill>
                <a:schemeClr val="bg1"/>
              </a:solidFill>
            </a:endParaRPr>
          </a:p>
        </p:txBody>
      </p:sp>
      <p:sp>
        <p:nvSpPr>
          <p:cNvPr id="20484" name="Rectangle 8">
            <a:extLst>
              <a:ext uri="{FF2B5EF4-FFF2-40B4-BE49-F238E27FC236}">
                <a16:creationId xmlns:a16="http://schemas.microsoft.com/office/drawing/2014/main" id="{B45A8A8B-8859-4936-B4D9-4CFEF79B8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1844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l-PL" altLang="pl-PL"/>
          </a:p>
        </p:txBody>
      </p:sp>
      <p:sp>
        <p:nvSpPr>
          <p:cNvPr id="20485" name="Rectangle 7">
            <a:extLst>
              <a:ext uri="{FF2B5EF4-FFF2-40B4-BE49-F238E27FC236}">
                <a16:creationId xmlns:a16="http://schemas.microsoft.com/office/drawing/2014/main" id="{3D35C65D-6DE4-4B1E-9DE9-E1420A7527B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87400" y="-1588"/>
            <a:ext cx="11885613" cy="7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20487" name="Rectangle 8">
            <a:extLst>
              <a:ext uri="{FF2B5EF4-FFF2-40B4-BE49-F238E27FC236}">
                <a16:creationId xmlns:a16="http://schemas.microsoft.com/office/drawing/2014/main" id="{409769EB-0A41-4228-AEFB-885BB5BFA06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87400" y="5094288"/>
            <a:ext cx="11885613" cy="7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pl-PL" alt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3AEA6B6D-A2CB-4E5E-9EAF-FDD8F91BEBD2}"/>
              </a:ext>
            </a:extLst>
          </p:cNvPr>
          <p:cNvSpPr/>
          <p:nvPr/>
        </p:nvSpPr>
        <p:spPr>
          <a:xfrm>
            <a:off x="119063" y="73025"/>
            <a:ext cx="8845550" cy="22002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Potencjał spłat zadłużenia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(wskaźnik potencjału spłat zadłużenia pokazuje relację kwoty nadwyżki operacyjnej powiększonej o dochody ze sprzedaży majątku do kwoty zobowiązań łącznych gminy. Im wyższy poziom tego wskaźnika tym bezpieczniejszy jest poziom zadłużenia i łatwiejsza jest obsługa zadłużenia):</a:t>
            </a:r>
            <a:r>
              <a:rPr lang="pl-PL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pl-PL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Nadwyżka operacyjna za 2020 r. + dochody ze sprzedaży za 2020 r.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pl-PL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10 504 263,85 + 513 839,30     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Zobowiązania łączne gminy na dzień 31.12.2020 r.		                                              0,00</a:t>
            </a:r>
          </a:p>
          <a:p>
            <a:pPr marL="408305">
              <a:lnSpc>
                <a:spcPct val="107000"/>
              </a:lnSpc>
              <a:spcAft>
                <a:spcPts val="0"/>
              </a:spcAft>
              <a:defRPr/>
            </a:pP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= 0,00 zł</a:t>
            </a:r>
          </a:p>
          <a:p>
            <a:pPr marL="408305">
              <a:lnSpc>
                <a:spcPct val="107000"/>
              </a:lnSpc>
              <a:spcAft>
                <a:spcPts val="800"/>
              </a:spcAft>
              <a:defRPr/>
            </a:pP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10" name="Symbol zastępczy zawartości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840433"/>
              </p:ext>
            </p:extLst>
          </p:nvPr>
        </p:nvGraphicFramePr>
        <p:xfrm>
          <a:off x="427038" y="206084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jekt domyślny">
  <a:themeElements>
    <a:clrScheme name="1_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Projekt domyślny">
  <a:themeElements>
    <a:clrScheme name="2_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2_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6545</TotalTime>
  <Words>594</Words>
  <Application>Microsoft Office PowerPoint</Application>
  <PresentationFormat>Pokaz na ekranie (4:3)</PresentationFormat>
  <Paragraphs>108</Paragraphs>
  <Slides>11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Calibri</vt:lpstr>
      <vt:lpstr>Garamond</vt:lpstr>
      <vt:lpstr>Times New Roman</vt:lpstr>
      <vt:lpstr>Projekt domyślny</vt:lpstr>
      <vt:lpstr>1_Projekt domyślny</vt:lpstr>
      <vt:lpstr>2_Projekt domyślny</vt:lpstr>
      <vt:lpstr>SYTUACJA  FINANSOWA GMINY NIEPORĘT  </vt:lpstr>
      <vt:lpstr>Prezentacja programu PowerPoint</vt:lpstr>
      <vt:lpstr>Prezentacja programu PowerPoint</vt:lpstr>
      <vt:lpstr>2. Dochody własne Gminy na mieszkańca (wskaźnik pokazuje poziom  dochodów własnych gminy, przypadający na jednego mieszkańca)   Dochody własne w 2020 r.  =  71 093 851,64   =   5 000,62 Liczba mieszkańców                   14 217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Dochody wykonane w latach 2018 - 2020</vt:lpstr>
      <vt:lpstr>Dochody wykonane w latach 2018 - 2020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WYKONANIA BUDŻETU GMINY NIEPORĘT  ZA 2009 ROK</dc:title>
  <dc:creator>lidia granos</dc:creator>
  <cp:lastModifiedBy>Katarzyna Skuza</cp:lastModifiedBy>
  <cp:revision>617</cp:revision>
  <cp:lastPrinted>2021-05-07T08:11:21Z</cp:lastPrinted>
  <dcterms:created xsi:type="dcterms:W3CDTF">2010-04-08T10:42:07Z</dcterms:created>
  <dcterms:modified xsi:type="dcterms:W3CDTF">2021-06-23T10:52:55Z</dcterms:modified>
</cp:coreProperties>
</file>