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  <p:sldMasterId id="2147483656" r:id="rId2"/>
    <p:sldMasterId id="2147483657" r:id="rId3"/>
  </p:sldMasterIdLst>
  <p:notesMasterIdLst>
    <p:notesMasterId r:id="rId14"/>
  </p:notesMasterIdLst>
  <p:handoutMasterIdLst>
    <p:handoutMasterId r:id="rId15"/>
  </p:handoutMasterIdLst>
  <p:sldIdLst>
    <p:sldId id="284" r:id="rId4"/>
    <p:sldId id="257" r:id="rId5"/>
    <p:sldId id="276" r:id="rId6"/>
    <p:sldId id="280" r:id="rId7"/>
    <p:sldId id="289" r:id="rId8"/>
    <p:sldId id="278" r:id="rId9"/>
    <p:sldId id="258" r:id="rId10"/>
    <p:sldId id="277" r:id="rId11"/>
    <p:sldId id="290" r:id="rId12"/>
    <p:sldId id="292" r:id="rId13"/>
  </p:sldIdLst>
  <p:sldSz cx="9144000" cy="6858000" type="screen4x3"/>
  <p:notesSz cx="6761163" cy="9942513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2">
          <p15:clr>
            <a:srgbClr val="A4A3A4"/>
          </p15:clr>
        </p15:guide>
        <p15:guide id="2" pos="213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59" autoAdjust="0"/>
    <p:restoredTop sz="94660"/>
  </p:normalViewPr>
  <p:slideViewPr>
    <p:cSldViewPr>
      <p:cViewPr varScale="1">
        <p:scale>
          <a:sx n="120" d="100"/>
          <a:sy n="120" d="100"/>
        </p:scale>
        <p:origin x="1380" y="9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3132"/>
        <p:guide pos="213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2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3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599" b="1" i="0" u="none" strike="noStrike" baseline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defRPr>
            </a:pPr>
            <a:r>
              <a:rPr lang="pl-PL" sz="1599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Udział wydatków majątkowych w wydatkach </a:t>
            </a:r>
            <a:r>
              <a:rPr lang="pl-PL" sz="1599" baseline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ogółem w latach 2016 - 2018</a:t>
            </a:r>
            <a:endParaRPr lang="pl-PL" sz="16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176387005516526"/>
          <c:y val="0"/>
        </c:manualLayout>
      </c:layout>
      <c:overlay val="0"/>
      <c:spPr>
        <a:noFill/>
        <a:ln w="26461">
          <a:noFill/>
        </a:ln>
      </c:spPr>
    </c:title>
    <c:autoTitleDeleted val="0"/>
    <c:view3D>
      <c:rotX val="15"/>
      <c:hPercent val="60"/>
      <c:rotY val="10"/>
      <c:depthPercent val="100"/>
      <c:rAngAx val="1"/>
    </c:view3D>
    <c:floor>
      <c:thickness val="0"/>
      <c:spPr>
        <a:solidFill>
          <a:schemeClr val="bg1">
            <a:lumMod val="95000"/>
          </a:schemeClr>
        </a:solidFill>
        <a:ln w="3175">
          <a:solidFill>
            <a:schemeClr val="bg1">
              <a:lumMod val="95000"/>
            </a:schemeClr>
          </a:solidFill>
          <a:prstDash val="solid"/>
        </a:ln>
      </c:spPr>
    </c:floor>
    <c:sideWall>
      <c:thickness val="0"/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sideWall>
    <c:backWall>
      <c:thickness val="0"/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4413876590741159"/>
          <c:y val="0.12667459682923499"/>
          <c:w val="0.8349708804505831"/>
          <c:h val="0.8286067059496671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Arkusz1!$B$2</c:f>
              <c:strCache>
                <c:ptCount val="1"/>
                <c:pt idx="0">
                  <c:v>Wydatki majątkowe</c:v>
                </c:pt>
              </c:strCache>
            </c:strRef>
          </c:tx>
          <c:spPr>
            <a:solidFill>
              <a:srgbClr val="FF0000"/>
            </a:solidFill>
            <a:ln w="13231">
              <a:solidFill>
                <a:srgbClr val="FF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0"/>
                  <c:y val="-2.1898951978726846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b="1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en-US" dirty="0"/>
                      <a:t>7 455 079,52</a:t>
                    </a:r>
                  </a:p>
                </c:rich>
              </c:tx>
              <c:numFmt formatCode="###,0\.00\ \z\ł" sourceLinked="0"/>
              <c:spPr>
                <a:noFill/>
                <a:ln w="26461"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4729-4963-A801-8D69638E7A48}"/>
                </c:ext>
              </c:extLst>
            </c:dLbl>
            <c:dLbl>
              <c:idx val="1"/>
              <c:layout>
                <c:manualLayout>
                  <c:x val="0"/>
                  <c:y val="-2.1898951978726731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b="1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en-US" dirty="0"/>
                      <a:t>18 727 124,48</a:t>
                    </a:r>
                  </a:p>
                </c:rich>
              </c:tx>
              <c:numFmt formatCode="###,0\.00\ \z\ł" sourceLinked="0"/>
              <c:spPr>
                <a:noFill/>
                <a:ln w="26461"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4729-4963-A801-8D69638E7A48}"/>
                </c:ext>
              </c:extLst>
            </c:dLbl>
            <c:dLbl>
              <c:idx val="2"/>
              <c:layout>
                <c:manualLayout>
                  <c:x val="4.1017227235438884E-3"/>
                  <c:y val="-1.5642108556233381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b="1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en-US" dirty="0"/>
                      <a:t>27 496 249,48</a:t>
                    </a:r>
                  </a:p>
                </c:rich>
              </c:tx>
              <c:numFmt formatCode="###,0\.00\ \z\ł" sourceLinked="0"/>
              <c:spPr>
                <a:noFill/>
                <a:ln w="26461"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4729-4963-A801-8D69638E7A48}"/>
                </c:ext>
              </c:extLst>
            </c:dLbl>
            <c:numFmt formatCode="###,0\.00\ \z\ł" sourceLinked="0"/>
            <c:spPr>
              <a:noFill/>
              <a:ln w="26461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Arkusz1!$A$3:$A$5</c:f>
              <c:strCache>
                <c:ptCount val="3"/>
                <c:pt idx="0">
                  <c:v>2016 - 11,46%</c:v>
                </c:pt>
                <c:pt idx="1">
                  <c:v>2017 - 22,23%</c:v>
                </c:pt>
                <c:pt idx="2">
                  <c:v>2018 -  27,5%</c:v>
                </c:pt>
              </c:strCache>
            </c:strRef>
          </c:cat>
          <c:val>
            <c:numRef>
              <c:f>Arkusz1!$B$3:$B$5</c:f>
              <c:numCache>
                <c:formatCode>#\ ##,000</c:formatCode>
                <c:ptCount val="3"/>
                <c:pt idx="0">
                  <c:v>7455079.5199999996</c:v>
                </c:pt>
                <c:pt idx="1">
                  <c:v>18727124.48</c:v>
                </c:pt>
                <c:pt idx="2">
                  <c:v>27496249.48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3-4729-4963-A801-8D69638E7A48}"/>
            </c:ext>
          </c:extLst>
        </c:ser>
        <c:ser>
          <c:idx val="1"/>
          <c:order val="1"/>
          <c:tx>
            <c:strRef>
              <c:f>Arkusz1!$C$2</c:f>
              <c:strCache>
                <c:ptCount val="1"/>
                <c:pt idx="0">
                  <c:v>Wydatki ogółem</c:v>
                </c:pt>
              </c:strCache>
            </c:strRef>
          </c:tx>
          <c:spPr>
            <a:solidFill>
              <a:srgbClr val="92D050"/>
            </a:solidFill>
            <a:ln w="13231">
              <a:solidFill>
                <a:srgbClr val="92D05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0"/>
                  <c:y val="-2.5027373689973466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146" b="1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en-US" dirty="0"/>
                      <a:t>65 081 294,81</a:t>
                    </a:r>
                  </a:p>
                </c:rich>
              </c:tx>
              <c:numFmt formatCode="###,0\.00\ \z\ł" sourceLinked="0"/>
              <c:spPr>
                <a:noFill/>
                <a:ln w="26461"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4-4729-4963-A801-8D69638E7A48}"/>
                </c:ext>
              </c:extLst>
            </c:dLbl>
            <c:dLbl>
              <c:idx val="1"/>
              <c:layout>
                <c:manualLayout>
                  <c:x val="-7.5197381245072969E-17"/>
                  <c:y val="-1.5642108556233436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146" b="1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en-US" dirty="0"/>
                      <a:t>84 218 947,89</a:t>
                    </a:r>
                  </a:p>
                </c:rich>
              </c:tx>
              <c:numFmt formatCode="###,0\.00\ \z\ł" sourceLinked="0"/>
              <c:spPr>
                <a:noFill/>
                <a:ln w="26461"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5-4729-4963-A801-8D69638E7A48}"/>
                </c:ext>
              </c:extLst>
            </c:dLbl>
            <c:dLbl>
              <c:idx val="2"/>
              <c:layout>
                <c:manualLayout>
                  <c:x val="0"/>
                  <c:y val="-2.8155795401220086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146" b="1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en-US" dirty="0"/>
                      <a:t>100 126 530,92</a:t>
                    </a:r>
                  </a:p>
                </c:rich>
              </c:tx>
              <c:numFmt formatCode="###,0\.00\ \z\ł" sourceLinked="0"/>
              <c:spPr>
                <a:noFill/>
                <a:ln w="26461"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6-4729-4963-A801-8D69638E7A48}"/>
                </c:ext>
              </c:extLst>
            </c:dLbl>
            <c:numFmt formatCode="###,0\.00\ \z\ł" sourceLinked="0"/>
            <c:spPr>
              <a:noFill/>
              <a:ln w="26461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46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Arkusz1!$A$3:$A$5</c:f>
              <c:strCache>
                <c:ptCount val="3"/>
                <c:pt idx="0">
                  <c:v>2016 - 11,46%</c:v>
                </c:pt>
                <c:pt idx="1">
                  <c:v>2017 - 22,23%</c:v>
                </c:pt>
                <c:pt idx="2">
                  <c:v>2018 -  27,5%</c:v>
                </c:pt>
              </c:strCache>
            </c:strRef>
          </c:cat>
          <c:val>
            <c:numRef>
              <c:f>Arkusz1!$C$3:$C$5</c:f>
              <c:numCache>
                <c:formatCode>#\ ##,000</c:formatCode>
                <c:ptCount val="3"/>
                <c:pt idx="0">
                  <c:v>65081294.810000002</c:v>
                </c:pt>
                <c:pt idx="1">
                  <c:v>84218947.890000001</c:v>
                </c:pt>
                <c:pt idx="2">
                  <c:v>100126530.92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7-4729-4963-A801-8D69638E7A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22286768"/>
        <c:axId val="1"/>
        <c:axId val="0"/>
      </c:bar3DChart>
      <c:catAx>
        <c:axId val="2222867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307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781" b="0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defRPr>
            </a:pPr>
            <a:endParaRPr lang="pl-PL"/>
          </a:p>
        </c:txPr>
        <c:crossAx val="1"/>
        <c:crosses val="autoZero"/>
        <c:auto val="1"/>
        <c:lblAlgn val="ctr"/>
        <c:lblOffset val="100"/>
        <c:tickLblSkip val="2"/>
        <c:tickMarkSkip val="1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3307">
              <a:solidFill>
                <a:schemeClr val="bg2"/>
              </a:solidFill>
              <a:prstDash val="solid"/>
            </a:ln>
          </c:spPr>
        </c:majorGridlines>
        <c:minorGridlines/>
        <c:numFmt formatCode="###,0\.00\ \z\ł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833" b="0" i="0" u="none" strike="noStrike" baseline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defRPr>
            </a:pPr>
            <a:endParaRPr lang="pl-PL"/>
          </a:p>
        </c:txPr>
        <c:crossAx val="222286768"/>
        <c:crosses val="autoZero"/>
        <c:crossBetween val="between"/>
      </c:valAx>
      <c:spPr>
        <a:noFill/>
        <a:ln w="25380">
          <a:noFill/>
        </a:ln>
      </c:spPr>
    </c:plotArea>
    <c:legend>
      <c:legendPos val="b"/>
      <c:layout>
        <c:manualLayout>
          <c:xMode val="edge"/>
          <c:yMode val="edge"/>
          <c:x val="0.3531967246609144"/>
          <c:y val="0.93427085189012005"/>
          <c:w val="0.34698238169330625"/>
          <c:h val="5.1314592463272413E-2"/>
        </c:manualLayout>
      </c:layout>
      <c:overlay val="0"/>
      <c:spPr>
        <a:solidFill>
          <a:srgbClr val="FFFFFF"/>
        </a:solidFill>
        <a:ln w="3307">
          <a:solidFill>
            <a:srgbClr val="000000"/>
          </a:solidFill>
          <a:prstDash val="solid"/>
        </a:ln>
      </c:spPr>
      <c:txPr>
        <a:bodyPr/>
        <a:lstStyle/>
        <a:p>
          <a:pPr>
            <a:defRPr sz="958" b="0" i="0" u="none" strike="noStrike" baseline="0">
              <a:solidFill>
                <a:srgbClr val="000000"/>
              </a:solidFill>
              <a:latin typeface="Times New Roman" panose="02020603050405020304" pitchFamily="18" charset="0"/>
              <a:ea typeface="Arial"/>
              <a:cs typeface="Times New Roman" panose="02020603050405020304" pitchFamily="18" charset="0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44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4" b="1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defRPr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Wynik operacyjny</a:t>
            </a:r>
            <a:r>
              <a:rPr lang="pl-PL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dochodów ogółem w latach 2016 - 2018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36972570201610083"/>
          <c:y val="1.3364545648010215E-2"/>
        </c:manualLayout>
      </c:layout>
      <c:overlay val="0"/>
      <c:spPr>
        <a:noFill/>
        <a:ln w="23357">
          <a:noFill/>
        </a:ln>
      </c:spPr>
    </c:title>
    <c:autoTitleDeleted val="0"/>
    <c:view3D>
      <c:rotX val="15"/>
      <c:hPercent val="60"/>
      <c:rotY val="10"/>
      <c:depthPercent val="100"/>
      <c:rAngAx val="1"/>
    </c:view3D>
    <c:floor>
      <c:thickness val="0"/>
      <c:spPr>
        <a:solidFill>
          <a:schemeClr val="bg1">
            <a:lumMod val="95000"/>
          </a:schemeClr>
        </a:solidFill>
        <a:ln w="3175">
          <a:solidFill>
            <a:schemeClr val="bg1">
              <a:lumMod val="95000"/>
            </a:schemeClr>
          </a:solidFill>
          <a:prstDash val="solid"/>
        </a:ln>
      </c:spPr>
    </c:floor>
    <c:sideWall>
      <c:thickness val="0"/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sideWall>
    <c:backWall>
      <c:thickness val="0"/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4413876590741159"/>
          <c:y val="4.31940462155724E-2"/>
          <c:w val="0.84296554471826579"/>
          <c:h val="0.9252526428651132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'Wynik operacyjny'!$B$2</c:f>
              <c:strCache>
                <c:ptCount val="1"/>
                <c:pt idx="0">
                  <c:v>Wynik operacyjny</c:v>
                </c:pt>
              </c:strCache>
            </c:strRef>
          </c:tx>
          <c:spPr>
            <a:solidFill>
              <a:srgbClr val="FF0000"/>
            </a:solidFill>
            <a:ln w="11678">
              <a:solidFill>
                <a:srgbClr val="FF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4.1017227235438884E-3"/>
                  <c:y val="-2.404207362885049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b="1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en-US" dirty="0"/>
                      <a:t>16 588 705,45</a:t>
                    </a:r>
                  </a:p>
                </c:rich>
              </c:tx>
              <c:numFmt formatCode="###,0\.00\ \z\ł" sourceLinked="0"/>
              <c:spPr>
                <a:noFill/>
                <a:ln w="23357"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9D31-4564-A364-16B9EBDC337E}"/>
                </c:ext>
              </c:extLst>
            </c:dLbl>
            <c:dLbl>
              <c:idx val="1"/>
              <c:layout>
                <c:manualLayout>
                  <c:x val="0"/>
                  <c:y val="-2.404207362885049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b="1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en-US" dirty="0"/>
                      <a:t>17 701 260,86</a:t>
                    </a:r>
                  </a:p>
                </c:rich>
              </c:tx>
              <c:numFmt formatCode="###,0\.00\ \z\ł" sourceLinked="0"/>
              <c:spPr>
                <a:noFill/>
                <a:ln w="23357"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9D31-4564-A364-16B9EBDC337E}"/>
                </c:ext>
              </c:extLst>
            </c:dLbl>
            <c:dLbl>
              <c:idx val="2"/>
              <c:layout>
                <c:manualLayout>
                  <c:x val="4.1017227235438884E-3"/>
                  <c:y val="-2.404207362885049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b="1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en-US" dirty="0"/>
                      <a:t>14 190 679,97</a:t>
                    </a:r>
                  </a:p>
                </c:rich>
              </c:tx>
              <c:numFmt formatCode="###,0\.00\ \z\ł" sourceLinked="0"/>
              <c:spPr>
                <a:noFill/>
                <a:ln w="23357"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9D31-4564-A364-16B9EBDC337E}"/>
                </c:ext>
              </c:extLst>
            </c:dLbl>
            <c:numFmt formatCode="###,0\.00\ \z\ł" sourceLinked="0"/>
            <c:spPr>
              <a:noFill/>
              <a:ln w="23357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'Wynik operacyjny'!$A$3:$A$5</c:f>
              <c:strCache>
                <c:ptCount val="3"/>
                <c:pt idx="0">
                  <c:v>2016 - 22,15 %</c:v>
                </c:pt>
                <c:pt idx="1">
                  <c:v>2017 - 19,89 %</c:v>
                </c:pt>
                <c:pt idx="2">
                  <c:v>2018 -  14,76 %</c:v>
                </c:pt>
              </c:strCache>
            </c:strRef>
          </c:cat>
          <c:val>
            <c:numRef>
              <c:f>'Wynik operacyjny'!$B$3:$B$5</c:f>
              <c:numCache>
                <c:formatCode>#\ ##,000</c:formatCode>
                <c:ptCount val="3"/>
                <c:pt idx="0">
                  <c:v>16588705.449999999</c:v>
                </c:pt>
                <c:pt idx="1">
                  <c:v>17701260.859999999</c:v>
                </c:pt>
                <c:pt idx="2">
                  <c:v>14190679.970000001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3-9D31-4564-A364-16B9EBDC337E}"/>
            </c:ext>
          </c:extLst>
        </c:ser>
        <c:ser>
          <c:idx val="1"/>
          <c:order val="1"/>
          <c:tx>
            <c:strRef>
              <c:f>'Wynik operacyjny'!$C$2</c:f>
              <c:strCache>
                <c:ptCount val="1"/>
                <c:pt idx="0">
                  <c:v>Dochody ogółem</c:v>
                </c:pt>
              </c:strCache>
            </c:strRef>
          </c:tx>
          <c:spPr>
            <a:solidFill>
              <a:srgbClr val="92D050"/>
            </a:solidFill>
            <a:ln w="11678">
              <a:solidFill>
                <a:srgbClr val="92D05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0"/>
                  <c:y val="-2.404207362885049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b="1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en-US" dirty="0"/>
                      <a:t>74 896 049,19</a:t>
                    </a:r>
                  </a:p>
                </c:rich>
              </c:tx>
              <c:numFmt formatCode="###,0\.00\ \z\ł" sourceLinked="0"/>
              <c:spPr>
                <a:noFill/>
                <a:ln w="23357"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4-9D31-4564-A364-16B9EBDC337E}"/>
                </c:ext>
              </c:extLst>
            </c:dLbl>
            <c:dLbl>
              <c:idx val="1"/>
              <c:layout>
                <c:manualLayout>
                  <c:x val="-7.5197381245072969E-17"/>
                  <c:y val="-1.8031555221637866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b="1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en-US" dirty="0"/>
                      <a:t>88 985 792,29</a:t>
                    </a:r>
                  </a:p>
                </c:rich>
              </c:tx>
              <c:numFmt formatCode="###,0\.00\ \z\ł" sourceLinked="0"/>
              <c:spPr>
                <a:noFill/>
                <a:ln w="23357"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5-9D31-4564-A364-16B9EBDC337E}"/>
                </c:ext>
              </c:extLst>
            </c:dLbl>
            <c:dLbl>
              <c:idx val="2"/>
              <c:layout>
                <c:manualLayout>
                  <c:x val="4.1017227235438884E-3"/>
                  <c:y val="-2.7047332832456798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b="1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en-US" dirty="0"/>
                      <a:t>96 122 943,80</a:t>
                    </a:r>
                  </a:p>
                </c:rich>
              </c:tx>
              <c:numFmt formatCode="###,0\.00\ \z\ł" sourceLinked="0"/>
              <c:spPr>
                <a:noFill/>
                <a:ln w="23357"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6-9D31-4564-A364-16B9EBDC337E}"/>
                </c:ext>
              </c:extLst>
            </c:dLbl>
            <c:numFmt formatCode="###,0\.00\ \z\ł" sourceLinked="0"/>
            <c:spPr>
              <a:noFill/>
              <a:ln w="23357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'Wynik operacyjny'!$A$3:$A$5</c:f>
              <c:strCache>
                <c:ptCount val="3"/>
                <c:pt idx="0">
                  <c:v>2016 - 22,15 %</c:v>
                </c:pt>
                <c:pt idx="1">
                  <c:v>2017 - 19,89 %</c:v>
                </c:pt>
                <c:pt idx="2">
                  <c:v>2018 -  14,76 %</c:v>
                </c:pt>
              </c:strCache>
            </c:strRef>
          </c:cat>
          <c:val>
            <c:numRef>
              <c:f>'Wynik operacyjny'!$C$3:$C$5</c:f>
              <c:numCache>
                <c:formatCode>#\ ##,000</c:formatCode>
                <c:ptCount val="3"/>
                <c:pt idx="0">
                  <c:v>74896049.189999998</c:v>
                </c:pt>
                <c:pt idx="1">
                  <c:v>88985792.290000007</c:v>
                </c:pt>
                <c:pt idx="2">
                  <c:v>96122943.799999997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7-9D31-4564-A364-16B9EBDC33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27129192"/>
        <c:axId val="1"/>
        <c:axId val="0"/>
      </c:bar3DChart>
      <c:catAx>
        <c:axId val="2271291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2919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689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"/>
        <c:crosses val="autoZero"/>
        <c:auto val="1"/>
        <c:lblAlgn val="ctr"/>
        <c:lblOffset val="100"/>
        <c:tickLblSkip val="2"/>
        <c:tickMarkSkip val="1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2919">
              <a:solidFill>
                <a:schemeClr val="bg2"/>
              </a:solidFill>
              <a:prstDash val="solid"/>
            </a:ln>
          </c:spPr>
        </c:majorGridlines>
        <c:minorGridlines>
          <c:spPr>
            <a:ln>
              <a:solidFill>
                <a:schemeClr val="bg2">
                  <a:lumMod val="90000"/>
                </a:schemeClr>
              </a:solidFill>
            </a:ln>
          </c:spPr>
        </c:minorGridlines>
        <c:numFmt formatCode="###,0\.00\ \z\ł" sourceLinked="0"/>
        <c:majorTickMark val="out"/>
        <c:minorTickMark val="none"/>
        <c:tickLblPos val="nextTo"/>
        <c:spPr>
          <a:ln w="2919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736" b="0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defRPr>
            </a:pPr>
            <a:endParaRPr lang="pl-PL"/>
          </a:p>
        </c:txPr>
        <c:crossAx val="227129192"/>
        <c:crosses val="autoZero"/>
        <c:crossBetween val="between"/>
      </c:valAx>
      <c:spPr>
        <a:noFill/>
        <a:ln w="25366">
          <a:noFill/>
        </a:ln>
      </c:spPr>
    </c:plotArea>
    <c:legend>
      <c:legendPos val="b"/>
      <c:layout>
        <c:manualLayout>
          <c:xMode val="edge"/>
          <c:yMode val="edge"/>
          <c:x val="0.35319677740166605"/>
          <c:y val="0.9503866070795205"/>
          <c:w val="0.34698247887032657"/>
          <c:h val="4.9613392920479504E-2"/>
        </c:manualLayout>
      </c:layout>
      <c:overlay val="0"/>
      <c:spPr>
        <a:solidFill>
          <a:srgbClr val="FFFFFF"/>
        </a:solidFill>
        <a:ln w="2919">
          <a:solidFill>
            <a:srgbClr val="000000"/>
          </a:solidFill>
          <a:prstDash val="solid"/>
        </a:ln>
      </c:spPr>
      <c:txPr>
        <a:bodyPr/>
        <a:lstStyle/>
        <a:p>
          <a:pPr>
            <a:defRPr sz="846" b="0" i="0" u="none" strike="noStrike" baseline="0">
              <a:solidFill>
                <a:srgbClr val="000000"/>
              </a:solidFill>
              <a:latin typeface="Times New Roman" panose="02020603050405020304" pitchFamily="18" charset="0"/>
              <a:ea typeface="Arial"/>
              <a:cs typeface="Times New Roman" panose="02020603050405020304" pitchFamily="18" charset="0"/>
            </a:defRPr>
          </a:pPr>
          <a:endParaRPr lang="pl-PL"/>
        </a:p>
      </c:txPr>
    </c:legend>
    <c:plotVisOnly val="1"/>
    <c:dispBlanksAs val="gap"/>
    <c:showDLblsOverMax val="0"/>
  </c:chart>
  <c:spPr>
    <a:solidFill>
      <a:srgbClr val="FFFFFF"/>
    </a:solidFill>
    <a:ln>
      <a:noFill/>
    </a:ln>
  </c:spPr>
  <c:txPr>
    <a:bodyPr/>
    <a:lstStyle/>
    <a:p>
      <a:pPr>
        <a:defRPr sz="1014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988105071596031"/>
          <c:y val="2.215625824549709E-2"/>
          <c:w val="0.87783361926127945"/>
          <c:h val="0.8112652585093530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Arkusz1!$A$2</c:f>
              <c:strCache>
                <c:ptCount val="1"/>
                <c:pt idx="0">
                  <c:v>Podatek od nieruchomości</c:v>
                </c:pt>
              </c:strCache>
            </c:strRef>
          </c:cat>
          <c:val>
            <c:numRef>
              <c:f>Arkusz1!$B$2</c:f>
              <c:numCache>
                <c:formatCode>#,##0.0</c:formatCode>
                <c:ptCount val="1"/>
                <c:pt idx="0">
                  <c:v>12210638.9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0-2ABF-4FA5-B77C-19DBAED822D3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  <a:sp3d/>
          </c:spPr>
          <c:invertIfNegative val="0"/>
          <c:cat>
            <c:strRef>
              <c:f>Arkusz1!$A$2</c:f>
              <c:strCache>
                <c:ptCount val="1"/>
                <c:pt idx="0">
                  <c:v>Podatek od nieruchomości</c:v>
                </c:pt>
              </c:strCache>
            </c:strRef>
          </c:cat>
          <c:val>
            <c:numRef>
              <c:f>Arkusz1!$C$2</c:f>
              <c:numCache>
                <c:formatCode>#,##0.00</c:formatCode>
                <c:ptCount val="1"/>
                <c:pt idx="0">
                  <c:v>14406457.119999999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1-2ABF-4FA5-B77C-19DBAED822D3}"/>
            </c:ext>
          </c:extLst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  <a:sp3d/>
          </c:spPr>
          <c:invertIfNegative val="0"/>
          <c:cat>
            <c:strRef>
              <c:f>Arkusz1!$A$2</c:f>
              <c:strCache>
                <c:ptCount val="1"/>
                <c:pt idx="0">
                  <c:v>Podatek od nieruchomości</c:v>
                </c:pt>
              </c:strCache>
            </c:strRef>
          </c:cat>
          <c:val>
            <c:numRef>
              <c:f>Arkusz1!$D$2</c:f>
              <c:numCache>
                <c:formatCode>#,##0.00</c:formatCode>
                <c:ptCount val="1"/>
                <c:pt idx="0">
                  <c:v>14279490.25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2-2ABF-4FA5-B77C-19DBAED822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shape val="box"/>
        <c:axId val="281092352"/>
        <c:axId val="281093184"/>
        <c:axId val="0"/>
      </c:bar3DChart>
      <c:catAx>
        <c:axId val="281092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81093184"/>
        <c:crosses val="autoZero"/>
        <c:auto val="1"/>
        <c:lblAlgn val="ctr"/>
        <c:lblOffset val="100"/>
        <c:noMultiLvlLbl val="0"/>
      </c:catAx>
      <c:valAx>
        <c:axId val="281093184"/>
        <c:scaling>
          <c:orientation val="minMax"/>
          <c:max val="14500000"/>
          <c:min val="100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>
              <a:outerShdw blurRad="50800" dist="50800" dir="5400000" algn="ctr" rotWithShape="0">
                <a:schemeClr val="bg1"/>
              </a:outerShdw>
            </a:effectLst>
          </c:spPr>
        </c:majorGridlines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81092352"/>
        <c:crosses val="autoZero"/>
        <c:crossBetween val="between"/>
        <c:majorUnit val="500000"/>
        <c:dispUnits>
          <c:builtInUnit val="millions"/>
          <c:dispUnitsLbl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242012040743511"/>
          <c:y val="0.92435476815398077"/>
          <c:w val="0.20059063485699657"/>
          <c:h val="5.209272015043595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1297533249947525E-2"/>
          <c:y val="2.1381083011590772E-2"/>
          <c:w val="0.95870246675005244"/>
          <c:h val="0.8719443125212293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Arkusz1!$B$36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Arkusz1!$A$37:$A$39</c:f>
              <c:strCache>
                <c:ptCount val="3"/>
                <c:pt idx="0">
                  <c:v>Podatek rolny</c:v>
                </c:pt>
                <c:pt idx="1">
                  <c:v>Podatek leśny</c:v>
                </c:pt>
                <c:pt idx="2">
                  <c:v>Podatek od środków transportowych</c:v>
                </c:pt>
              </c:strCache>
            </c:strRef>
          </c:cat>
          <c:val>
            <c:numRef>
              <c:f>Arkusz1!$B$37:$B$39</c:f>
              <c:numCache>
                <c:formatCode>#,##0</c:formatCode>
                <c:ptCount val="3"/>
                <c:pt idx="0">
                  <c:v>133015.29</c:v>
                </c:pt>
                <c:pt idx="1">
                  <c:v>146961.69</c:v>
                </c:pt>
                <c:pt idx="2">
                  <c:v>302354.99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0-869D-4184-B15F-5FA2880C6E24}"/>
            </c:ext>
          </c:extLst>
        </c:ser>
        <c:ser>
          <c:idx val="1"/>
          <c:order val="1"/>
          <c:tx>
            <c:strRef>
              <c:f>Arkusz1!$C$36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  <a:sp3d/>
          </c:spPr>
          <c:invertIfNegative val="0"/>
          <c:cat>
            <c:strRef>
              <c:f>Arkusz1!$A$37:$A$39</c:f>
              <c:strCache>
                <c:ptCount val="3"/>
                <c:pt idx="0">
                  <c:v>Podatek rolny</c:v>
                </c:pt>
                <c:pt idx="1">
                  <c:v>Podatek leśny</c:v>
                </c:pt>
                <c:pt idx="2">
                  <c:v>Podatek od środków transportowych</c:v>
                </c:pt>
              </c:strCache>
            </c:strRef>
          </c:cat>
          <c:val>
            <c:numRef>
              <c:f>Arkusz1!$C$37:$C$39</c:f>
              <c:numCache>
                <c:formatCode>#,##0</c:formatCode>
                <c:ptCount val="3"/>
                <c:pt idx="0">
                  <c:v>131048.67</c:v>
                </c:pt>
                <c:pt idx="1">
                  <c:v>145231.95000000001</c:v>
                </c:pt>
                <c:pt idx="2">
                  <c:v>380552.26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1-869D-4184-B15F-5FA2880C6E24}"/>
            </c:ext>
          </c:extLst>
        </c:ser>
        <c:ser>
          <c:idx val="2"/>
          <c:order val="2"/>
          <c:tx>
            <c:strRef>
              <c:f>Arkusz1!$D$36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2-9EB2-4DF6-A804-3A99CCFC267E}"/>
              </c:ext>
            </c:extLst>
          </c:dPt>
          <c:dPt>
            <c:idx val="1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9EB2-4DF6-A804-3A99CCFC267E}"/>
              </c:ext>
            </c:extLst>
          </c:dPt>
          <c:dPt>
            <c:idx val="2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0-9EB2-4DF6-A804-3A99CCFC267E}"/>
              </c:ext>
            </c:extLst>
          </c:dPt>
          <c:cat>
            <c:strRef>
              <c:f>Arkusz1!$A$37:$A$39</c:f>
              <c:strCache>
                <c:ptCount val="3"/>
                <c:pt idx="0">
                  <c:v>Podatek rolny</c:v>
                </c:pt>
                <c:pt idx="1">
                  <c:v>Podatek leśny</c:v>
                </c:pt>
                <c:pt idx="2">
                  <c:v>Podatek od środków transportowych</c:v>
                </c:pt>
              </c:strCache>
            </c:strRef>
          </c:cat>
          <c:val>
            <c:numRef>
              <c:f>Arkusz1!$D$37:$D$39</c:f>
              <c:numCache>
                <c:formatCode>#,##0</c:formatCode>
                <c:ptCount val="3"/>
                <c:pt idx="0">
                  <c:v>129317.91</c:v>
                </c:pt>
                <c:pt idx="1">
                  <c:v>147259.42000000001</c:v>
                </c:pt>
                <c:pt idx="2">
                  <c:v>353549.98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2-869D-4184-B15F-5FA2880C6E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shape val="box"/>
        <c:axId val="280987264"/>
        <c:axId val="272306752"/>
        <c:axId val="0"/>
      </c:bar3DChart>
      <c:catAx>
        <c:axId val="280987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72306752"/>
        <c:crosses val="autoZero"/>
        <c:auto val="1"/>
        <c:lblAlgn val="ctr"/>
        <c:lblOffset val="100"/>
        <c:noMultiLvlLbl val="0"/>
      </c:catAx>
      <c:valAx>
        <c:axId val="2723067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80987264"/>
        <c:crosses val="autoZero"/>
        <c:crossBetween val="between"/>
        <c:dispUnits>
          <c:builtInUnit val="thousands"/>
          <c:dispUnitsLbl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</c:dispUnitsLbl>
        </c:dispUnits>
      </c:valAx>
      <c:spPr>
        <a:solidFill>
          <a:schemeClr val="bg1"/>
        </a:solid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3684509388249545"/>
          <c:y val="0.9349238455284834"/>
          <c:w val="0.17575562712021775"/>
          <c:h val="5.506741822899307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>
            <a:extLst>
              <a:ext uri="{FF2B5EF4-FFF2-40B4-BE49-F238E27FC236}">
                <a16:creationId xmlns:a16="http://schemas.microsoft.com/office/drawing/2014/main" id="{81974E02-DC57-452C-9EA3-2F9AB2CED84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0525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89091" name="Rectangle 3">
            <a:extLst>
              <a:ext uri="{FF2B5EF4-FFF2-40B4-BE49-F238E27FC236}">
                <a16:creationId xmlns:a16="http://schemas.microsoft.com/office/drawing/2014/main" id="{6CA39CAB-317A-41D5-B2B0-09B40B1FD263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29050" y="0"/>
            <a:ext cx="2930525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89092" name="Rectangle 4">
            <a:extLst>
              <a:ext uri="{FF2B5EF4-FFF2-40B4-BE49-F238E27FC236}">
                <a16:creationId xmlns:a16="http://schemas.microsoft.com/office/drawing/2014/main" id="{21A785B1-5850-46F7-A472-0361032D2006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4038"/>
            <a:ext cx="2930525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89093" name="Rectangle 5">
            <a:extLst>
              <a:ext uri="{FF2B5EF4-FFF2-40B4-BE49-F238E27FC236}">
                <a16:creationId xmlns:a16="http://schemas.microsoft.com/office/drawing/2014/main" id="{70BAEBC7-58AD-4BA7-9590-C1E3DBB82437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29050" y="9444038"/>
            <a:ext cx="2930525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2D833DE-73FE-40AA-8068-762C7290B40A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1">
            <a:extLst>
              <a:ext uri="{FF2B5EF4-FFF2-40B4-BE49-F238E27FC236}">
                <a16:creationId xmlns:a16="http://schemas.microsoft.com/office/drawing/2014/main" id="{367EEE19-66C0-4067-AB06-0645CA838D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761163" cy="99425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l-PL" altLang="pl-PL"/>
          </a:p>
        </p:txBody>
      </p:sp>
      <p:sp>
        <p:nvSpPr>
          <p:cNvPr id="4099" name="AutoShape 2">
            <a:extLst>
              <a:ext uri="{FF2B5EF4-FFF2-40B4-BE49-F238E27FC236}">
                <a16:creationId xmlns:a16="http://schemas.microsoft.com/office/drawing/2014/main" id="{EFCE16E8-4B5E-4092-9E71-8EF0BD0AE2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761163" cy="99425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l-PL" altLang="pl-PL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9D79FCD2-928E-40F8-915D-CA4830772DDC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2735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020B7C4E-7220-416C-8937-EBB1E6C0AB0A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3829050" y="0"/>
            <a:ext cx="292735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4102" name="Rectangle 5">
            <a:extLst>
              <a:ext uri="{FF2B5EF4-FFF2-40B4-BE49-F238E27FC236}">
                <a16:creationId xmlns:a16="http://schemas.microsoft.com/office/drawing/2014/main" id="{9679E8B2-DD4E-419C-B5A6-89810A8859F0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896938" y="746125"/>
            <a:ext cx="4964112" cy="37242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AA3E55D2-91F3-4D0B-83C1-4E2E6133A937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676275" y="4722813"/>
            <a:ext cx="5405438" cy="447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pl-PL" altLang="pl-PL" noProof="0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CB0082D8-0099-405A-9F99-C09859B7A9A4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0" y="9444038"/>
            <a:ext cx="2927350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3080" name="Rectangle 8">
            <a:extLst>
              <a:ext uri="{FF2B5EF4-FFF2-40B4-BE49-F238E27FC236}">
                <a16:creationId xmlns:a16="http://schemas.microsoft.com/office/drawing/2014/main" id="{07692CD4-5AE1-4969-8252-B30F8B5CD40B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3829050" y="9444038"/>
            <a:ext cx="2927350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1EB51F86-AD7C-4671-BE82-CB742A20569A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8">
            <a:extLst>
              <a:ext uri="{FF2B5EF4-FFF2-40B4-BE49-F238E27FC236}">
                <a16:creationId xmlns:a16="http://schemas.microsoft.com/office/drawing/2014/main" id="{D180B3CD-3F13-44A2-BFAB-348131BEB0E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942F6A5-2011-406C-9811-081FF45CD238}" type="slidenum">
              <a:rPr lang="pl-PL" altLang="pl-PL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pl-PL" altLang="pl-PL">
              <a:latin typeface="Arial" panose="020B0604020202020204" pitchFamily="34" charset="0"/>
            </a:endParaRPr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FC18A9BD-9B5F-455C-9208-D0FABD1FB63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FDF2E53E-8584-4F2B-9FD8-903AC5EDF3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8">
            <a:extLst>
              <a:ext uri="{FF2B5EF4-FFF2-40B4-BE49-F238E27FC236}">
                <a16:creationId xmlns:a16="http://schemas.microsoft.com/office/drawing/2014/main" id="{202F716F-BCD8-4DF0-B74F-C32AA0AA9DB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DFD5803-C067-4B68-9776-64865CAD95A5}" type="slidenum">
              <a:rPr lang="pl-PL" altLang="pl-PL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pl-PL" altLang="pl-PL">
              <a:latin typeface="Arial" panose="020B0604020202020204" pitchFamily="34" charset="0"/>
            </a:endParaRPr>
          </a:p>
        </p:txBody>
      </p:sp>
      <p:sp>
        <p:nvSpPr>
          <p:cNvPr id="9219" name="Rectangle 1">
            <a:extLst>
              <a:ext uri="{FF2B5EF4-FFF2-40B4-BE49-F238E27FC236}">
                <a16:creationId xmlns:a16="http://schemas.microsoft.com/office/drawing/2014/main" id="{21BFAC06-EA19-49EC-AB24-B02C73A86FC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31913" y="1093788"/>
            <a:ext cx="4997450" cy="374967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20" name="Rectangle 2">
            <a:extLst>
              <a:ext uri="{FF2B5EF4-FFF2-40B4-BE49-F238E27FC236}">
                <a16:creationId xmlns:a16="http://schemas.microsoft.com/office/drawing/2014/main" id="{9087BFA9-55E9-4A71-A088-A22D1B6800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6275" y="4722813"/>
            <a:ext cx="5407025" cy="447357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pl-PL" altLang="pl-P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8">
            <a:extLst>
              <a:ext uri="{FF2B5EF4-FFF2-40B4-BE49-F238E27FC236}">
                <a16:creationId xmlns:a16="http://schemas.microsoft.com/office/drawing/2014/main" id="{2E963483-AD28-4224-8FB4-01697D668BE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E23C30D-5C45-4151-8BB9-84D99F585850}" type="slidenum">
              <a:rPr lang="pl-PL" altLang="pl-PL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pl-PL" altLang="pl-PL">
              <a:latin typeface="Arial" panose="020B0604020202020204" pitchFamily="34" charset="0"/>
            </a:endParaRPr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181BBC06-6C7B-4C37-BCA1-E6D8B8AA34A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439CF322-D818-4B65-A6DF-8ACB014A2C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8">
            <a:extLst>
              <a:ext uri="{FF2B5EF4-FFF2-40B4-BE49-F238E27FC236}">
                <a16:creationId xmlns:a16="http://schemas.microsoft.com/office/drawing/2014/main" id="{7DB1AABB-CFDA-40DA-BB9B-6A2246D8413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894AF40-29A7-4612-9657-50FC3268A801}" type="slidenum">
              <a:rPr lang="pl-PL" altLang="pl-PL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pl-PL" altLang="pl-PL">
              <a:latin typeface="Arial" panose="020B0604020202020204" pitchFamily="34" charset="0"/>
            </a:endParaRPr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20BBA4C0-5FF8-48C9-B695-6FDD367507C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3B594499-F34A-40B9-BA64-46A5067E38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8">
            <a:extLst>
              <a:ext uri="{FF2B5EF4-FFF2-40B4-BE49-F238E27FC236}">
                <a16:creationId xmlns:a16="http://schemas.microsoft.com/office/drawing/2014/main" id="{3E57C442-8D8D-4245-80AF-CB758017ED9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B4535D9-5A5D-4EF0-8411-BBA9887913A3}" type="slidenum">
              <a:rPr lang="pl-PL" altLang="pl-PL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pl-PL" altLang="pl-PL">
              <a:latin typeface="Arial" panose="020B0604020202020204" pitchFamily="34" charset="0"/>
            </a:endParaRPr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3F765879-9B59-4A09-B663-671B51DB5F4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0470A713-04B1-4D0F-A603-A5FD078BC5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8">
            <a:extLst>
              <a:ext uri="{FF2B5EF4-FFF2-40B4-BE49-F238E27FC236}">
                <a16:creationId xmlns:a16="http://schemas.microsoft.com/office/drawing/2014/main" id="{80FAB4F3-5888-43A7-83AA-6F219A43463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775FDF6-CE6D-4827-9D2B-E1BAD7451536}" type="slidenum">
              <a:rPr lang="pl-PL" altLang="pl-PL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pl-PL" altLang="pl-PL">
              <a:latin typeface="Arial" panose="020B0604020202020204" pitchFamily="34" charset="0"/>
            </a:endParaRPr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9CD1A4D0-8730-4326-A48E-51C2B624EF1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DD801B8C-55CB-4A5C-B0C3-0FA373BBF4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8">
            <a:extLst>
              <a:ext uri="{FF2B5EF4-FFF2-40B4-BE49-F238E27FC236}">
                <a16:creationId xmlns:a16="http://schemas.microsoft.com/office/drawing/2014/main" id="{B043563F-FFB9-472E-AB4B-479F2BC2611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C7E558A-3ADF-4646-9D30-5985D9D7763A}" type="slidenum">
              <a:rPr lang="pl-PL" altLang="pl-PL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pl-PL" altLang="pl-PL">
              <a:latin typeface="Arial" panose="020B0604020202020204" pitchFamily="34" charset="0"/>
            </a:endParaRPr>
          </a:p>
        </p:txBody>
      </p:sp>
      <p:sp>
        <p:nvSpPr>
          <p:cNvPr id="19459" name="Rectangle 1">
            <a:extLst>
              <a:ext uri="{FF2B5EF4-FFF2-40B4-BE49-F238E27FC236}">
                <a16:creationId xmlns:a16="http://schemas.microsoft.com/office/drawing/2014/main" id="{8902ECD7-0F2E-4DC0-911E-6DA71E95089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31913" y="1093788"/>
            <a:ext cx="4997450" cy="374967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60" name="Rectangle 2">
            <a:extLst>
              <a:ext uri="{FF2B5EF4-FFF2-40B4-BE49-F238E27FC236}">
                <a16:creationId xmlns:a16="http://schemas.microsoft.com/office/drawing/2014/main" id="{9CBF9E5D-CB81-4FA5-85E6-65BE307862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6275" y="4722813"/>
            <a:ext cx="5407025" cy="447357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pl-PL" altLang="pl-P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8">
            <a:extLst>
              <a:ext uri="{FF2B5EF4-FFF2-40B4-BE49-F238E27FC236}">
                <a16:creationId xmlns:a16="http://schemas.microsoft.com/office/drawing/2014/main" id="{EAD97B9B-103D-4F5E-BA12-D0701375AA7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AF8EFC5-1F4D-4045-B875-2AB0C390221E}" type="slidenum">
              <a:rPr lang="pl-PL" altLang="pl-PL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pl-PL" altLang="pl-PL">
              <a:latin typeface="Arial" panose="020B0604020202020204" pitchFamily="34" charset="0"/>
            </a:endParaRPr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8C3F7FD7-8109-4D4C-9DCA-45C91F8E10C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44A5D6FB-6C16-4AB7-A7A2-7004E7E6C0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76F39F9-9504-419B-8331-7B1006F256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48E34860-6D43-4FFD-A935-ACB1D74A63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D9D8A674-D485-47F8-BFFF-D28A68085944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4A3ADC64-60D8-4C23-922C-1D3461A03A68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4597354F-97CB-4237-A9B5-79313BADB342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CD0EE5-FD9E-4E45-8CF0-04E4DA28E2D1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475052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63B034D-4194-42F4-8911-858A652FC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D6AEE67A-01BB-483B-9DB2-4B9A7DDC6C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A0969983-3739-441B-8C10-BDEEF22D579E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B18C8E61-23EA-46C6-A8F8-13C61A958D08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3AFEA503-CFA6-4C6E-AB83-A221A8BB110C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77596E-94E7-45C1-B888-B4B7C2C094AB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833007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56428F9D-4DAD-47DB-9DD2-6795B4A17C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1736725"/>
            <a:ext cx="1971675" cy="44402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63F42BEC-1396-4AF6-A3BC-F0B36C35CB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736725"/>
            <a:ext cx="5762625" cy="44402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7A7FD6CC-5D92-4A74-89A6-93FC3A510E7F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C37E919B-BFAB-4AC0-A977-D0219F0E2481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43E91D12-9A90-4486-A2EF-CE07BC0525FE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66D7C3-3FB0-4081-8763-227585776B62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1432419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D930AA2-F8A4-44E5-A724-6A77326675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4965BC56-DBC8-4DF3-9F7C-8FEB082899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6989A93-FEBA-4896-9415-EB62B23280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9BE692F-C4C5-43D5-B319-798CF346B26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8B85E00-03EC-4F83-B6D3-BF06C9C8C74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EAA64E-2070-415F-A5EA-BDA28DD2A906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7187814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FF76D4C-4431-4743-BC35-97CF1B204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1D58F64-F99B-4DE4-891F-2058B4B807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610E9C7-87D3-4FF9-B978-7E96246E62C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D9879B3-3B34-42C7-A46B-AC9FE229217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06B29E4-B7B9-435F-AAF8-69A9649E869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75BB8C-4722-44E1-938D-9483F2B826AA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0276411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A69CEDF-97B7-496D-BF7B-7509EC563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3475AEF-C135-48A0-B426-683C31D1CE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BD1DA88-FD1C-4E09-977C-00DB0A4237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3FF5311-DE0C-4300-8501-A221AD4595F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D939602-EB1D-4C90-81C8-17E19AD894F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8BF49B-5846-4783-9017-5CC7827AA5B2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9227739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6A7D2FE-1640-4D64-9AD9-198F4A3472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AA13F21-D436-4A23-8C7B-E3B4F7B1E1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DD4477E0-6479-4C91-A740-33349B2EC4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00BCE2F-4866-470C-94EA-525DF049EEE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F61B237-5ECA-4F4F-9E37-C2F8BBDDAE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138FD44-3F5E-419F-A3CF-79B24FCC29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94B53F-193F-4F27-844D-0FA4934F0A75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4380096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C791006-B906-4BBE-84B7-282E6858C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FC3CEFD0-70D4-4522-8C4A-6A210C9A66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9DBC0DDE-2221-4756-ABB7-374375F9BE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2B22A872-EBC8-46A6-B60E-B0E62C9998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934BF0F9-F255-4D3C-90C0-C656A08A32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3D5F0BA-3D2B-482B-854B-E2FB126285F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FD12717-DC30-4CA5-9ED3-963AB09E497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22B7D7B-4130-4474-A223-281CE8DD439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96475B-44C6-4CBD-B55A-40793395FC39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0476183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030A55A-5FE0-48FE-86D7-C2EB9526B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7117866-8B2A-43F1-8270-99D23A9DB1E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07AF66A-85BC-448D-8890-7E36BEE4E18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06A24D3-E73D-479B-9FA6-BFCFF1456B2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811F8F-4BA1-4346-B1FA-899A11F6BC32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3311147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DF8F4A6-6925-4FF2-B376-063924CC260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3C96278-EF5F-46F9-A162-AF9F2AB1B50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3A7F38E-983F-46BB-BC26-BB430C4DBA5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7AC80F-523A-475C-A2B1-E73F82A4E62B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2830827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6AAF6E0-5EBC-4DF5-94A7-82854D9F0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AB2A94F-68A5-465E-9C58-30F9B784A5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4B49E2C6-A403-4FBA-8C14-757E01CF83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989B55E-FFEB-4B5D-A910-331B760CC82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024CB6A-68F8-4355-BEA9-179F1330A28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C0B00F9-FA27-42D3-B583-9C4D3E02505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3B52C4-7273-48BC-B009-097BD7E233DB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567732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EAB3DBD-40F2-4390-8F4E-C8274F294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34C2FA5-D754-4E10-9387-B61A769AEC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C3646493-50E5-487A-BA7A-01D25A8337FB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B622C1D2-83EA-4058-8AC3-2BF65DA95243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50242FA9-88FA-4A09-82BD-B497BE9153CA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1430EB-2BA9-47CC-BC1A-4C9446FCF8E4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0892346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FA991CC-EB70-4EA6-AE57-308206DD2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51891A2D-8BF3-4C3F-8C52-BF55DA37B3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F2CCA3F2-93DC-4AEC-8C70-D4D0D0ED40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0235A47-E817-445F-BA4F-CFAF118712D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C20F68C-7708-4E78-B778-778FEF40BD6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66E368F-F6C8-40DE-ABE7-AC892C637D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E0A8BA-C07A-4BCC-8AA6-E6FAE162D0FF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7711156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5FA7BB4-8BE9-4DF2-BF9E-BC2A5336C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90D1DA7B-345D-4690-BFEE-C425069709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9F68A23-99B1-4183-8825-4621EB766C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C26E9ED-2511-4AF6-BE9C-3BCA0E7D98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6E1F8AA-F656-4F6A-85AB-2631C500710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EB6A7E-3FFE-4732-A7D5-D63FCAFECB42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8386308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8FB9265D-A453-4BDC-9D8D-1B72E52C28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8857EA70-C264-45A4-80DC-F505E9E1DD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4CAF8DD-7A31-4C32-BEA9-FAC4371B641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EBD495C-BC97-4C6A-B25F-FFF01AF6F45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5EA92C8-3A65-4D81-9EF2-FB9D0B74BE4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6AC00F-7BC2-4E94-9558-7802F6DA11C6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0164791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ytuł, tekst i wyk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9C3FA27-5A8A-496D-9AFC-FDFDBCF24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F6CE828-D03E-4B40-91CF-919E9D495297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wykresu 3">
            <a:extLst>
              <a:ext uri="{FF2B5EF4-FFF2-40B4-BE49-F238E27FC236}">
                <a16:creationId xmlns:a16="http://schemas.microsoft.com/office/drawing/2014/main" id="{E0D92F94-9ECE-48E3-A329-69B686172966}"/>
              </a:ext>
            </a:extLst>
          </p:cNvPr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pl-PL" noProof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A9F24E5-FC60-43D1-8C4A-26F0F359F30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67A08BF-7A2E-4818-B117-DBD0B1E4644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F9B6BDD-55ED-4791-BE32-09B4E00B9BE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AC2F7F-F221-4AC7-BA80-32395788EACF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8423093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753AFFD-9F9B-4164-A128-9DB8C2FB65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6F347704-74AA-4DDB-ABD0-F2B223307C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E054406-DFFE-4F05-A952-0E39ECB286F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DA23DEA-E064-46D1-B764-B69352F21FF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7B62BD5-9D92-4AD4-ABE3-535AF03C40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888DCF-0F9A-4F0F-9E7B-7A0F0D7D1FC5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6858555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01C07AA-B92C-40B8-8B2E-831CA2078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8790AFB-8CA7-4CDE-A183-9AC1659D20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A94D1B8-838E-4C9B-B7DF-394857E9099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148F799-6FD3-49FC-8C23-6C2E94736DD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0835874-7412-4878-B099-890841E389E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499D5C-0065-4E64-93D0-98A2D0C1B2D8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0519824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3818485-5FD0-4F93-9725-2517D65FC1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720C8EDC-AE7F-4DED-8D8C-BA967DA867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F78CFF9-A3C9-48E4-9381-83974BE5519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6253003-73EA-465D-909E-D233DCB184E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03AF22F-036C-4330-8ADB-27FE232FC3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734DCD-3200-45D1-9969-3311F901FA72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7550652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811811B-4DBC-452A-911D-81FAD74DE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F472F1A-8917-4A9F-B53B-9B4B3033B7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CBA189B0-5E28-4737-AB75-68A4C7F5C7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6344D9B-331A-4576-829F-9484DC5BB65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9455670-8F42-4307-86A6-6A892F8B384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27E2D94-A9AD-4E34-BA64-31048EB9748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08DC7F-B705-4B49-A04C-38051A6D1CFF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6793710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C786BB0-D211-4644-8162-9DFCBC1E4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E8682626-B708-401D-B12E-1C36E4F860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B3FBCEEF-937C-4E41-8ECE-B17288BB7B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4088D5CA-7EF4-434F-8F32-165356BFF2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14371658-C4F0-4FF1-9493-B031201975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D89155C-9DAB-43BD-846B-0879A8EDF1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9BFFD06-391B-4021-8032-B1E7699ADE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24EA05A-5715-4D1C-8452-CEC95623E5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1A566F-9E65-42A9-9797-0A1E27AA07A3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0712757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76D6B07-5551-44E5-9BE5-092D44FDA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C86E7EF-4682-41FF-940C-998092F0840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CAA31A7-B275-46C4-8CC2-230CE3B61C2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BF45D4D-5482-4D0D-BC50-7D47F95C020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29A3AF-4424-4E91-A6F9-BB9058C4E5FA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583911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8D0E250-DFD7-43BE-8E4A-15BC15C968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BEAD98F4-E6FD-4E75-8C68-06A7FF022E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19F881DB-54FE-4D86-ADDE-026212C30CA4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1AB00577-B8A9-4797-835F-A2F3FD9CF79F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2547B624-FB64-4790-A840-45D7CE0DE9F5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8CBB82-1E31-42B8-A5F5-7CA55185FF7E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74694083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3683370E-66C4-4589-9CBC-46FF4E21BFB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B4178F8-D572-4366-B2A6-F267ABF2E56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3459768-C62E-4149-9832-7495E0DB533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D2DB6C-02B0-4AD1-AD2A-D6F2CB2B39FD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6405728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A796521-B937-4F53-8272-097EA0A80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3FAB2EE-550D-4D6C-BDE7-CA74820653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2E508A59-D54F-4CBD-980C-2658BE5FDB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FE11CC9-8A6D-4674-A032-5C31B780BED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EC78B97-B0A2-4FE3-B863-B7BA8C7968F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70A7E32-48FC-42D3-9FF2-34500A80A34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59FEDE-F99E-4F7F-8CD7-502A2564A416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5117948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DE89DD5-5791-4C13-BDCF-477762DD0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910FEC28-51DA-4052-981A-21692264C1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7ACF16AD-FD6C-4BCB-A09F-A97C380600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6E66DF9-7736-4EF8-A926-6C8761DD83B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B24907F-3A15-4CF1-A105-44AAA1820B3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6B1DE66-1ADC-465E-A27B-5B8561CF9AF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9A3755-F94F-42B5-BD19-7925D5FAD3ED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8282758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8EFC19E-2E43-475E-B035-1E0B1F941D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6060214E-B26B-41DC-A1C1-774A1A98B2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44F65DA-8F17-48E5-9B67-1F46F871AA1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BBDB61B-CB0E-48CA-9065-EE1FBC275D7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112FF31-D1DF-4F5B-AD49-B73B0076D44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61FEE2-0E10-403F-985E-B9A8CC720660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89701447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BBAD5219-2DC9-4FE2-9290-73C2BEC932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CA0DD779-8D5A-4C4F-82B8-1ACBEAC22F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5DD2BF0-76AA-4624-9A44-C78ADFCF37E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BBC79BB-166B-4998-BC31-173BA82707D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A22FAA8-F7D7-47BB-9152-F07505A105D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2FA7B1-2C89-4AE2-B437-F6B3C9AAD0C0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555659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BA071C5-EB7D-4255-BA06-EC8886F3A5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BBD50C3-7145-4BC9-BF13-EF70B2E92F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10645333-9FBE-439F-B5A0-06937D1B17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3B4470E4-D4B7-4461-8D3A-59E80C09F290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49282E53-40E8-497C-B284-23C4ADDF8285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87DE98C7-613D-4A6A-98B6-A60672B759EB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8E2385-B08B-4F51-A3E2-4BAAEC05E374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653911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C7CD8CB-36C3-400C-848F-977157B786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A929CF1-B12C-401F-9622-217BBFB684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6942DD01-DEA9-4568-8333-F1B66EECA3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5EDBB5BF-383F-45DE-95A9-99AC6B836A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86482B2A-17B1-49F0-BD0B-DEC6A863AB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AD173781-9003-4484-93A1-030FD350C9F0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BC9240A3-2682-4D51-856D-17C77E1C3E56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2D9948FE-BB28-4624-BF9D-EB7F898EC24C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F3A899-9286-4A16-8571-AE1C534F3F99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34820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892E64F-1E99-4081-8819-D90C39E637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Rectangle 11">
            <a:extLst>
              <a:ext uri="{FF2B5EF4-FFF2-40B4-BE49-F238E27FC236}">
                <a16:creationId xmlns:a16="http://schemas.microsoft.com/office/drawing/2014/main" id="{DBA87B31-3964-4A66-A931-FC012D74D478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DCA36940-8091-47D3-85B1-20F999C032AA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69DD3ED3-D676-4F67-B615-6E269A35F6CA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ADD4AA-9527-4BD8-AAB2-C0A2ABDBA16B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878076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>
            <a:extLst>
              <a:ext uri="{FF2B5EF4-FFF2-40B4-BE49-F238E27FC236}">
                <a16:creationId xmlns:a16="http://schemas.microsoft.com/office/drawing/2014/main" id="{0B22CE34-0DCB-475A-B04C-CD2AF3728E56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3" name="Rectangle 12">
            <a:extLst>
              <a:ext uri="{FF2B5EF4-FFF2-40B4-BE49-F238E27FC236}">
                <a16:creationId xmlns:a16="http://schemas.microsoft.com/office/drawing/2014/main" id="{7430A6FF-2E0C-41D7-B8BD-1B840B407A5C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4569BED6-D387-4EC5-A1C1-B8A784A9C17F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227128-1AC7-4867-B414-7640B0FEB71A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217540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F47CC2C-FAD0-43BA-8A28-D75F8C331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832F1F1-5C76-40DE-93F5-55FD4313A7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928D6314-7E39-4208-9924-DCF4BCDAC8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0272A6F5-F6A0-48FC-A157-631FD3F359E3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06198D34-5B48-4810-8185-EFC65B46F433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439E90B1-79AD-43BE-B333-D343740B62E1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56E9C9-4CA4-46B5-8AA5-243B5CB21C80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604378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1C024CA-6B65-4978-96F0-3549C9812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829521AB-7B3F-46EF-858C-3E6E1AE9B5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2B6F75A6-AC7A-4B8D-83AE-6B94481617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8795BA24-8DDD-47FC-ACD4-892D0003E760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4E8D7682-A186-494F-8747-101665FAD653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5FA85288-A8D8-48D7-8314-65901C367388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FA86F3-9807-48C6-94D2-5C947F55608A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857267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">
            <a:extLst>
              <a:ext uri="{FF2B5EF4-FFF2-40B4-BE49-F238E27FC236}">
                <a16:creationId xmlns:a16="http://schemas.microsoft.com/office/drawing/2014/main" id="{3B996229-CAC6-458A-863E-B51676384B83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39238" cy="6848475"/>
            <a:chOff x="0" y="0"/>
            <a:chExt cx="5757" cy="4314"/>
          </a:xfrm>
        </p:grpSpPr>
        <p:grpSp>
          <p:nvGrpSpPr>
            <p:cNvPr id="1031" name="Group 2">
              <a:extLst>
                <a:ext uri="{FF2B5EF4-FFF2-40B4-BE49-F238E27FC236}">
                  <a16:creationId xmlns:a16="http://schemas.microsoft.com/office/drawing/2014/main" id="{9D5611E9-ED0C-4A55-8022-87851FAE7D1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28" y="2230"/>
              <a:ext cx="4026" cy="2084"/>
              <a:chOff x="1728" y="2230"/>
              <a:chExt cx="4026" cy="2084"/>
            </a:xfrm>
          </p:grpSpPr>
          <p:sp>
            <p:nvSpPr>
              <p:cNvPr id="1034" name="Freeform 3">
                <a:extLst>
                  <a:ext uri="{FF2B5EF4-FFF2-40B4-BE49-F238E27FC236}">
                    <a16:creationId xmlns:a16="http://schemas.microsoft.com/office/drawing/2014/main" id="{5E989001-711A-4B2B-864D-4DD0CB98D1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2E8A"/>
                  </a:gs>
                  <a:gs pos="100000">
                    <a:srgbClr val="003399"/>
                  </a:gs>
                </a:gsLst>
                <a:lin ang="108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1035" name="Freeform 4">
                <a:extLst>
                  <a:ext uri="{FF2B5EF4-FFF2-40B4-BE49-F238E27FC236}">
                    <a16:creationId xmlns:a16="http://schemas.microsoft.com/office/drawing/2014/main" id="{1A94013F-D96E-49AA-B92A-4E44B2126A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2E8A"/>
                  </a:gs>
                  <a:gs pos="100000">
                    <a:srgbClr val="003399"/>
                  </a:gs>
                </a:gsLst>
                <a:lin ang="135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1036" name="Freeform 5">
                <a:extLst>
                  <a:ext uri="{FF2B5EF4-FFF2-40B4-BE49-F238E27FC236}">
                    <a16:creationId xmlns:a16="http://schemas.microsoft.com/office/drawing/2014/main" id="{94B0DF1D-88E2-4F01-92DD-00E3E4F204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297C"/>
                  </a:gs>
                  <a:gs pos="100000">
                    <a:srgbClr val="003399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1037" name="Freeform 6">
                <a:extLst>
                  <a:ext uri="{FF2B5EF4-FFF2-40B4-BE49-F238E27FC236}">
                    <a16:creationId xmlns:a16="http://schemas.microsoft.com/office/drawing/2014/main" id="{6E1B143C-AF10-40E4-8BC8-99898EFAEC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rgbClr val="0033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1038" name="Freeform 7">
                <a:extLst>
                  <a:ext uri="{FF2B5EF4-FFF2-40B4-BE49-F238E27FC236}">
                    <a16:creationId xmlns:a16="http://schemas.microsoft.com/office/drawing/2014/main" id="{09928CC8-75F1-4F61-9EBE-C68A77C20C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2C85"/>
                  </a:gs>
                  <a:gs pos="100000">
                    <a:srgbClr val="003399"/>
                  </a:gs>
                </a:gsLst>
                <a:lin ang="135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l-PL"/>
              </a:p>
            </p:txBody>
          </p:sp>
        </p:grpSp>
        <p:sp>
          <p:nvSpPr>
            <p:cNvPr id="1032" name="Freeform 8">
              <a:extLst>
                <a:ext uri="{FF2B5EF4-FFF2-40B4-BE49-F238E27FC236}">
                  <a16:creationId xmlns:a16="http://schemas.microsoft.com/office/drawing/2014/main" id="{E1008319-9C7C-498C-BE71-DFABD4953D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2" y="1341"/>
              <a:ext cx="1825" cy="1537"/>
            </a:xfrm>
            <a:custGeom>
              <a:avLst/>
              <a:gdLst>
                <a:gd name="T0" fmla="*/ 13 w 2296"/>
                <a:gd name="T1" fmla="*/ 2504 h 1469"/>
                <a:gd name="T2" fmla="*/ 17 w 2296"/>
                <a:gd name="T3" fmla="*/ 2390 h 1469"/>
                <a:gd name="T4" fmla="*/ 21 w 2296"/>
                <a:gd name="T5" fmla="*/ 2262 h 1469"/>
                <a:gd name="T6" fmla="*/ 24 w 2296"/>
                <a:gd name="T7" fmla="*/ 2119 h 1469"/>
                <a:gd name="T8" fmla="*/ 27 w 2296"/>
                <a:gd name="T9" fmla="*/ 1965 h 1469"/>
                <a:gd name="T10" fmla="*/ 29 w 2296"/>
                <a:gd name="T11" fmla="*/ 1787 h 1469"/>
                <a:gd name="T12" fmla="*/ 29 w 2296"/>
                <a:gd name="T13" fmla="*/ 1579 h 1469"/>
                <a:gd name="T14" fmla="*/ 29 w 2296"/>
                <a:gd name="T15" fmla="*/ 1325 h 1469"/>
                <a:gd name="T16" fmla="*/ 29 w 2296"/>
                <a:gd name="T17" fmla="*/ 1079 h 1469"/>
                <a:gd name="T18" fmla="*/ 28 w 2296"/>
                <a:gd name="T19" fmla="*/ 858 h 1469"/>
                <a:gd name="T20" fmla="*/ 26 w 2296"/>
                <a:gd name="T21" fmla="*/ 653 h 1469"/>
                <a:gd name="T22" fmla="*/ 23 w 2296"/>
                <a:gd name="T23" fmla="*/ 370 h 1469"/>
                <a:gd name="T24" fmla="*/ 21 w 2296"/>
                <a:gd name="T25" fmla="*/ 217 h 1469"/>
                <a:gd name="T26" fmla="*/ 19 w 2296"/>
                <a:gd name="T27" fmla="*/ 100 h 1469"/>
                <a:gd name="T28" fmla="*/ 17 w 2296"/>
                <a:gd name="T29" fmla="*/ 10 h 1469"/>
                <a:gd name="T30" fmla="*/ 17 w 2296"/>
                <a:gd name="T31" fmla="*/ 0 h 1469"/>
                <a:gd name="T32" fmla="*/ 21 w 2296"/>
                <a:gd name="T33" fmla="*/ 282 h 1469"/>
                <a:gd name="T34" fmla="*/ 25 w 2296"/>
                <a:gd name="T35" fmla="*/ 602 h 1469"/>
                <a:gd name="T36" fmla="*/ 26 w 2296"/>
                <a:gd name="T37" fmla="*/ 773 h 1469"/>
                <a:gd name="T38" fmla="*/ 28 w 2296"/>
                <a:gd name="T39" fmla="*/ 947 h 1469"/>
                <a:gd name="T40" fmla="*/ 29 w 2296"/>
                <a:gd name="T41" fmla="*/ 1129 h 1469"/>
                <a:gd name="T42" fmla="*/ 29 w 2296"/>
                <a:gd name="T43" fmla="*/ 1325 h 1469"/>
                <a:gd name="T44" fmla="*/ 29 w 2296"/>
                <a:gd name="T45" fmla="*/ 1500 h 1469"/>
                <a:gd name="T46" fmla="*/ 28 w 2296"/>
                <a:gd name="T47" fmla="*/ 1660 h 1469"/>
                <a:gd name="T48" fmla="*/ 26 w 2296"/>
                <a:gd name="T49" fmla="*/ 1787 h 1469"/>
                <a:gd name="T50" fmla="*/ 24 w 2296"/>
                <a:gd name="T51" fmla="*/ 1891 h 1469"/>
                <a:gd name="T52" fmla="*/ 23 w 2296"/>
                <a:gd name="T53" fmla="*/ 1993 h 1469"/>
                <a:gd name="T54" fmla="*/ 17 w 2296"/>
                <a:gd name="T55" fmla="*/ 2145 h 1469"/>
                <a:gd name="T56" fmla="*/ 11 w 2296"/>
                <a:gd name="T57" fmla="*/ 2286 h 1469"/>
                <a:gd name="T58" fmla="*/ 7 w 2296"/>
                <a:gd name="T59" fmla="*/ 2431 h 1469"/>
                <a:gd name="T60" fmla="*/ 5 w 2296"/>
                <a:gd name="T61" fmla="*/ 2521 h 1469"/>
                <a:gd name="T62" fmla="*/ 3 w 2296"/>
                <a:gd name="T63" fmla="*/ 2606 h 1469"/>
                <a:gd name="T64" fmla="*/ 2 w 2296"/>
                <a:gd name="T65" fmla="*/ 2715 h 1469"/>
                <a:gd name="T66" fmla="*/ 2 w 2296"/>
                <a:gd name="T67" fmla="*/ 2843 h 1469"/>
                <a:gd name="T68" fmla="*/ 0 w 2296"/>
                <a:gd name="T69" fmla="*/ 2981 h 1469"/>
                <a:gd name="T70" fmla="*/ 2 w 2296"/>
                <a:gd name="T71" fmla="*/ 3136 h 1469"/>
                <a:gd name="T72" fmla="*/ 2 w 2296"/>
                <a:gd name="T73" fmla="*/ 3265 h 1469"/>
                <a:gd name="T74" fmla="*/ 2 w 2296"/>
                <a:gd name="T75" fmla="*/ 3369 h 1469"/>
                <a:gd name="T76" fmla="*/ 5 w 2296"/>
                <a:gd name="T77" fmla="*/ 3468 h 1469"/>
                <a:gd name="T78" fmla="*/ 3 w 2296"/>
                <a:gd name="T79" fmla="*/ 3340 h 1469"/>
                <a:gd name="T80" fmla="*/ 2 w 2296"/>
                <a:gd name="T81" fmla="*/ 3213 h 1469"/>
                <a:gd name="T82" fmla="*/ 2 w 2296"/>
                <a:gd name="T83" fmla="*/ 3083 h 1469"/>
                <a:gd name="T84" fmla="*/ 2 w 2296"/>
                <a:gd name="T85" fmla="*/ 2973 h 1469"/>
                <a:gd name="T86" fmla="*/ 3 w 2296"/>
                <a:gd name="T87" fmla="*/ 2853 h 1469"/>
                <a:gd name="T88" fmla="*/ 5 w 2296"/>
                <a:gd name="T89" fmla="*/ 2752 h 1469"/>
                <a:gd name="T90" fmla="*/ 7 w 2296"/>
                <a:gd name="T91" fmla="*/ 2646 h 1469"/>
                <a:gd name="T92" fmla="*/ 10 w 2296"/>
                <a:gd name="T93" fmla="*/ 2571 h 146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rgbClr val="002B81"/>
                </a:gs>
                <a:gs pos="100000">
                  <a:srgbClr val="003399"/>
                </a:gs>
              </a:gsLst>
              <a:lin ang="135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033" name="Freeform 9">
              <a:extLst>
                <a:ext uri="{FF2B5EF4-FFF2-40B4-BE49-F238E27FC236}">
                  <a16:creationId xmlns:a16="http://schemas.microsoft.com/office/drawing/2014/main" id="{4E5618CA-25C9-4632-A2F2-EE4F7D56F5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499 h 1906"/>
                <a:gd name="T4" fmla="*/ 6092 w 5740"/>
                <a:gd name="T5" fmla="*/ 499 h 1906"/>
                <a:gd name="T6" fmla="*/ 6092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3399"/>
                </a:gs>
                <a:gs pos="100000">
                  <a:srgbClr val="000514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</p:grpSp>
      <p:sp>
        <p:nvSpPr>
          <p:cNvPr id="2058" name="Rectangle 10">
            <a:extLst>
              <a:ext uri="{FF2B5EF4-FFF2-40B4-BE49-F238E27FC236}">
                <a16:creationId xmlns:a16="http://schemas.microsoft.com/office/drawing/2014/main" id="{DAF59D4B-6DFD-4BD1-8FEF-6C09A0A9A6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736725"/>
            <a:ext cx="7769225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l-PL"/>
              <a:t>Kliknij, aby edytować format tekstu tytułu</a:t>
            </a:r>
          </a:p>
        </p:txBody>
      </p:sp>
      <p:sp>
        <p:nvSpPr>
          <p:cNvPr id="2059" name="Rectangle 11">
            <a:extLst>
              <a:ext uri="{FF2B5EF4-FFF2-40B4-BE49-F238E27FC236}">
                <a16:creationId xmlns:a16="http://schemas.microsoft.com/office/drawing/2014/main" id="{E2041BA7-4979-4714-827D-F0831753C8DB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8400"/>
            <a:ext cx="2130425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45000"/>
              <a:buFontTx/>
              <a:buNone/>
              <a:tabLst>
                <a:tab pos="723900" algn="l"/>
                <a:tab pos="1447800" algn="l"/>
              </a:tabLst>
              <a:defRPr sz="12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2060" name="Rectangle 12">
            <a:extLst>
              <a:ext uri="{FF2B5EF4-FFF2-40B4-BE49-F238E27FC236}">
                <a16:creationId xmlns:a16="http://schemas.microsoft.com/office/drawing/2014/main" id="{665969EE-6286-455A-A1A0-CDCB021C32FA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9988"/>
            <a:ext cx="2892425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buClrTx/>
              <a:buSzPct val="45000"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2061" name="Rectangle 13">
            <a:extLst>
              <a:ext uri="{FF2B5EF4-FFF2-40B4-BE49-F238E27FC236}">
                <a16:creationId xmlns:a16="http://schemas.microsoft.com/office/drawing/2014/main" id="{A114BA70-F0E7-4D1E-B5CA-0FF55734B643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53163"/>
            <a:ext cx="2130425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45000"/>
              <a:buFontTx/>
              <a:buNone/>
              <a:tabLst>
                <a:tab pos="723900" algn="l"/>
                <a:tab pos="1447800" algn="l"/>
              </a:tabLst>
              <a:defRPr sz="12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33B20B34-C6F5-4076-84C1-CCE38132B359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 kern="1200">
          <a:solidFill>
            <a:srgbClr val="E5E5FF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E5E5FF"/>
          </a:solidFill>
          <a:effectLst>
            <a:outerShdw blurRad="38100" dist="38100" dir="2700000" algn="tl">
              <a:srgbClr val="C0C0C0"/>
            </a:outerShdw>
          </a:effectLst>
          <a:latin typeface="Garamond" panose="02020404030301010803" pitchFamily="18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E5E5FF"/>
          </a:solidFill>
          <a:effectLst>
            <a:outerShdw blurRad="38100" dist="38100" dir="2700000" algn="tl">
              <a:srgbClr val="C0C0C0"/>
            </a:outerShdw>
          </a:effectLst>
          <a:latin typeface="Garamond" panose="02020404030301010803" pitchFamily="18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E5E5FF"/>
          </a:solidFill>
          <a:effectLst>
            <a:outerShdw blurRad="38100" dist="38100" dir="2700000" algn="tl">
              <a:srgbClr val="C0C0C0"/>
            </a:outerShdw>
          </a:effectLst>
          <a:latin typeface="Garamond" panose="02020404030301010803" pitchFamily="18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E5E5FF"/>
          </a:solidFill>
          <a:effectLst>
            <a:outerShdw blurRad="38100" dist="38100" dir="2700000" algn="tl">
              <a:srgbClr val="C0C0C0"/>
            </a:outerShdw>
          </a:effectLst>
          <a:latin typeface="Garamond" panose="02020404030301010803" pitchFamily="18" charset="0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E5E5FF"/>
          </a:solidFill>
          <a:effectLst>
            <a:outerShdw blurRad="38100" dist="38100" dir="2700000" algn="tl">
              <a:srgbClr val="C0C0C0"/>
            </a:outerShdw>
          </a:effectLst>
          <a:latin typeface="Garamond" panose="02020404030301010803" pitchFamily="18" charset="0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E5E5FF"/>
          </a:solidFill>
          <a:effectLst>
            <a:outerShdw blurRad="38100" dist="38100" dir="2700000" algn="tl">
              <a:srgbClr val="C0C0C0"/>
            </a:outerShdw>
          </a:effectLst>
          <a:latin typeface="Garamond" panose="02020404030301010803" pitchFamily="18" charset="0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E5E5FF"/>
          </a:solidFill>
          <a:effectLst>
            <a:outerShdw blurRad="38100" dist="38100" dir="2700000" algn="tl">
              <a:srgbClr val="C0C0C0"/>
            </a:outerShdw>
          </a:effectLst>
          <a:latin typeface="Garamond" panose="02020404030301010803" pitchFamily="18" charset="0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E5E5FF"/>
          </a:solidFill>
          <a:effectLst>
            <a:outerShdw blurRad="38100" dist="38100" dir="2700000" algn="tl">
              <a:srgbClr val="C0C0C0"/>
            </a:outerShdw>
          </a:effectLst>
          <a:latin typeface="Garamond" panose="02020404030301010803" pitchFamily="18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E9B218D0-F672-4B45-8046-860D8BF755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 wzorca tytułu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4F5DC76E-44E4-436E-AC4F-A7D5DAADC3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</a:p>
        </p:txBody>
      </p:sp>
      <p:sp>
        <p:nvSpPr>
          <p:cNvPr id="81924" name="Rectangle 4">
            <a:extLst>
              <a:ext uri="{FF2B5EF4-FFF2-40B4-BE49-F238E27FC236}">
                <a16:creationId xmlns:a16="http://schemas.microsoft.com/office/drawing/2014/main" id="{0EF74EA2-0258-478F-BA9C-63464C89F5B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Tx/>
              <a:buFontTx/>
              <a:buNone/>
              <a:defRPr sz="14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81925" name="Rectangle 5">
            <a:extLst>
              <a:ext uri="{FF2B5EF4-FFF2-40B4-BE49-F238E27FC236}">
                <a16:creationId xmlns:a16="http://schemas.microsoft.com/office/drawing/2014/main" id="{327364C4-9E6B-4EB9-BA7F-EF774A0E2DC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buClrTx/>
              <a:buSzTx/>
              <a:buFontTx/>
              <a:buNone/>
              <a:defRPr sz="14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81926" name="Rectangle 6">
            <a:extLst>
              <a:ext uri="{FF2B5EF4-FFF2-40B4-BE49-F238E27FC236}">
                <a16:creationId xmlns:a16="http://schemas.microsoft.com/office/drawing/2014/main" id="{345C6722-8CB7-4D4B-909F-387311C2FC8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Tx/>
              <a:buFontTx/>
              <a:buNone/>
              <a:defRPr sz="14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E3F8AE61-E163-481C-9AA5-20212CB8B641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E7175121-F3E5-43C8-B722-EA2FC1EFC6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 wzorca tytułu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4A31E855-12F1-43F5-A3D8-ABA7F69805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</a:p>
        </p:txBody>
      </p:sp>
      <p:sp>
        <p:nvSpPr>
          <p:cNvPr id="87044" name="Rectangle 4">
            <a:extLst>
              <a:ext uri="{FF2B5EF4-FFF2-40B4-BE49-F238E27FC236}">
                <a16:creationId xmlns:a16="http://schemas.microsoft.com/office/drawing/2014/main" id="{A2C8050F-607D-44F1-A103-D5DC068BA9A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Tx/>
              <a:buFontTx/>
              <a:buNone/>
              <a:defRPr sz="14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87045" name="Rectangle 5">
            <a:extLst>
              <a:ext uri="{FF2B5EF4-FFF2-40B4-BE49-F238E27FC236}">
                <a16:creationId xmlns:a16="http://schemas.microsoft.com/office/drawing/2014/main" id="{E62D0E94-E0BC-4E2A-A27E-2921111BE09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buClrTx/>
              <a:buSzTx/>
              <a:buFontTx/>
              <a:buNone/>
              <a:defRPr sz="14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87046" name="Rectangle 6">
            <a:extLst>
              <a:ext uri="{FF2B5EF4-FFF2-40B4-BE49-F238E27FC236}">
                <a16:creationId xmlns:a16="http://schemas.microsoft.com/office/drawing/2014/main" id="{55CA416C-ADD5-42E3-9791-B21678BFD63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Tx/>
              <a:buFontTx/>
              <a:buNone/>
              <a:defRPr sz="14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558FA89C-122C-46E0-ABD6-8BE1CD4C5861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png"/><Relationship Id="rId4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5.png"/><Relationship Id="rId4" Type="http://schemas.openxmlformats.org/officeDocument/2006/relationships/oleObject" Target="../embeddings/oleObject3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6.png"/><Relationship Id="rId5" Type="http://schemas.openxmlformats.org/officeDocument/2006/relationships/oleObject" Target="../embeddings/oleObject4.bin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5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08FEB4D7-A249-47C1-9514-31480F22510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07950" y="5805488"/>
            <a:ext cx="9144000" cy="1052512"/>
          </a:xfrm>
        </p:spPr>
        <p:txBody>
          <a:bodyPr anchor="ctr"/>
          <a:lstStyle/>
          <a:p>
            <a:pPr eaLnBrk="1" hangingPunct="1"/>
            <a:r>
              <a:rPr lang="pl-PL" altLang="pl-PL" sz="3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SYTUACJA  FINANSOWA GMINY NIEPORĘT</a:t>
            </a:r>
            <a:br>
              <a:rPr lang="pl-PL" altLang="pl-PL" sz="3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altLang="pl-PL" sz="4000" b="1">
                <a:solidFill>
                  <a:schemeClr val="tx1"/>
                </a:solidFill>
                <a:latin typeface="Times New Roman" panose="02020603050405020304" pitchFamily="18" charset="0"/>
              </a:rPr>
              <a:t/>
            </a:r>
            <a:br>
              <a:rPr lang="pl-PL" altLang="pl-PL" sz="4000" b="1">
                <a:solidFill>
                  <a:schemeClr val="tx1"/>
                </a:solidFill>
                <a:latin typeface="Times New Roman" panose="02020603050405020304" pitchFamily="18" charset="0"/>
              </a:rPr>
            </a:br>
            <a:endParaRPr lang="pl-PL" altLang="pl-PL" sz="4000" b="1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72708" name="Rectangle 4">
            <a:extLst>
              <a:ext uri="{FF2B5EF4-FFF2-40B4-BE49-F238E27FC236}">
                <a16:creationId xmlns:a16="http://schemas.microsoft.com/office/drawing/2014/main" id="{6B2DB9AE-8597-434C-B975-D28FDEB276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188913"/>
            <a:ext cx="3452813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  <a:defRPr/>
            </a:pPr>
            <a:r>
              <a:rPr lang="pl-PL" altLang="pl-PL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Nieporęt, dnia 17 czerwca 2019 r.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260648"/>
            <a:ext cx="7975798" cy="648072"/>
          </a:xfrm>
        </p:spPr>
        <p:txBody>
          <a:bodyPr>
            <a:normAutofit/>
          </a:bodyPr>
          <a:lstStyle/>
          <a:p>
            <a:pPr algn="ctr"/>
            <a:r>
              <a:rPr lang="pl-PL" sz="2100" b="1" dirty="0">
                <a:solidFill>
                  <a:schemeClr val="bg1"/>
                </a:solidFill>
              </a:rPr>
              <a:t>Dochody wykonane w latach 2016 - 2018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543051"/>
            <a:ext cx="7886700" cy="4543424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sz="1800" dirty="0"/>
          </a:p>
          <a:p>
            <a:pPr marL="0" indent="0">
              <a:buNone/>
            </a:pPr>
            <a:endParaRPr lang="pl-PL" sz="1650" dirty="0"/>
          </a:p>
          <a:p>
            <a:pPr marL="0" indent="0" algn="just">
              <a:buNone/>
            </a:pPr>
            <a:endParaRPr lang="pl-PL" sz="2400" dirty="0"/>
          </a:p>
          <a:p>
            <a:pPr marL="0" indent="0" algn="just">
              <a:buNone/>
            </a:pPr>
            <a:endParaRPr lang="pl-PL" sz="2400" dirty="0"/>
          </a:p>
          <a:p>
            <a:pPr marL="0" indent="0" algn="just">
              <a:buNone/>
            </a:pPr>
            <a:endParaRPr lang="pl-PL" sz="2400" dirty="0"/>
          </a:p>
          <a:p>
            <a:pPr marL="0" indent="0" algn="just">
              <a:buNone/>
            </a:pPr>
            <a:endParaRPr lang="pl-PL" sz="2400" dirty="0"/>
          </a:p>
          <a:p>
            <a:pPr marL="0" indent="0" algn="just">
              <a:buNone/>
            </a:pPr>
            <a:r>
              <a:rPr lang="pl-PL" sz="2900" dirty="0">
                <a:solidFill>
                  <a:schemeClr val="bg1"/>
                </a:solidFill>
              </a:rPr>
              <a:t>W 2011 roku po raz pierwszy podjęta została uchwała w sprawie obniżenia ceny skupu żyta przyjmowana jako podstawa obliczania podatku rolnego i od tego roku podejmowana jest rokrocznie w takiej samej wysokości tj. 50,00 zł za 1 </a:t>
            </a:r>
            <a:r>
              <a:rPr lang="pl-PL" sz="2900" dirty="0" err="1">
                <a:solidFill>
                  <a:schemeClr val="bg1"/>
                </a:solidFill>
              </a:rPr>
              <a:t>dt</a:t>
            </a:r>
            <a:r>
              <a:rPr lang="pl-PL" sz="2900" dirty="0">
                <a:solidFill>
                  <a:schemeClr val="bg1"/>
                </a:solidFill>
              </a:rPr>
              <a:t>.</a:t>
            </a:r>
          </a:p>
          <a:p>
            <a:pPr marL="0" indent="0" algn="just">
              <a:buNone/>
            </a:pPr>
            <a:r>
              <a:rPr lang="pl-PL" sz="2900" dirty="0">
                <a:solidFill>
                  <a:schemeClr val="bg1"/>
                </a:solidFill>
              </a:rPr>
              <a:t>Od 2009 r. obowiązuje większość stawek podatku od środków transportowych. </a:t>
            </a:r>
            <a:br>
              <a:rPr lang="pl-PL" sz="2900" dirty="0">
                <a:solidFill>
                  <a:schemeClr val="bg1"/>
                </a:solidFill>
              </a:rPr>
            </a:br>
            <a:r>
              <a:rPr lang="pl-PL" sz="2900" dirty="0">
                <a:solidFill>
                  <a:schemeClr val="bg1"/>
                </a:solidFill>
              </a:rPr>
              <a:t>W 2011 r. i w 2015 r. wprowadzono nieduże zmiany zapewniające zgodność</a:t>
            </a:r>
            <a:br>
              <a:rPr lang="pl-PL" sz="2900" dirty="0">
                <a:solidFill>
                  <a:schemeClr val="bg1"/>
                </a:solidFill>
              </a:rPr>
            </a:br>
            <a:r>
              <a:rPr lang="pl-PL" sz="2900" dirty="0">
                <a:solidFill>
                  <a:schemeClr val="bg1"/>
                </a:solidFill>
              </a:rPr>
              <a:t>ze znowelizowanymi przepisami. </a:t>
            </a:r>
          </a:p>
        </p:txBody>
      </p:sp>
      <p:graphicFrame>
        <p:nvGraphicFramePr>
          <p:cNvPr id="4" name="Wykres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8352677"/>
              </p:ext>
            </p:extLst>
          </p:nvPr>
        </p:nvGraphicFramePr>
        <p:xfrm>
          <a:off x="899592" y="771526"/>
          <a:ext cx="7560839" cy="36783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647446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>
            <a:extLst>
              <a:ext uri="{FF2B5EF4-FFF2-40B4-BE49-F238E27FC236}">
                <a16:creationId xmlns:a16="http://schemas.microsoft.com/office/drawing/2014/main" id="{F6621F39-3931-4E7E-B3CA-67B492E4C7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0825" y="-315913"/>
            <a:ext cx="8893175" cy="315913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eaLnBrk="1" hangingPunct="1">
              <a:buSzPct val="45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l-PL" altLang="pl-PL" sz="3200" b="1">
              <a:solidFill>
                <a:schemeClr val="bg1"/>
              </a:solidFill>
            </a:endParaRPr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22BCC934-37A4-4871-8D6E-0FB05DA267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l-PL" altLang="pl-PL"/>
          </a:p>
        </p:txBody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595FB6F8-FF7A-4327-90D2-F4D3B4F26B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492375"/>
            <a:ext cx="9144000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l-PL" altLang="pl-PL"/>
          </a:p>
        </p:txBody>
      </p:sp>
      <p:sp>
        <p:nvSpPr>
          <p:cNvPr id="8197" name="Rectangle 7">
            <a:extLst>
              <a:ext uri="{FF2B5EF4-FFF2-40B4-BE49-F238E27FC236}">
                <a16:creationId xmlns:a16="http://schemas.microsoft.com/office/drawing/2014/main" id="{4FDDA933-32DA-447A-824E-B828B67F81BD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2189163" y="1241425"/>
            <a:ext cx="10296525" cy="5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pl-PL" altLang="pl-PL"/>
          </a:p>
        </p:txBody>
      </p:sp>
      <p:graphicFrame>
        <p:nvGraphicFramePr>
          <p:cNvPr id="8198" name="Obiekt 2">
            <a:extLst>
              <a:ext uri="{FF2B5EF4-FFF2-40B4-BE49-F238E27FC236}">
                <a16:creationId xmlns:a16="http://schemas.microsoft.com/office/drawing/2014/main" id="{EBA40319-51A7-4393-9F73-7534BEBE14AD}"/>
              </a:ext>
            </a:extLst>
          </p:cNvPr>
          <p:cNvGraphicFramePr>
            <a:graphicFrameLocks/>
          </p:cNvGraphicFramePr>
          <p:nvPr/>
        </p:nvGraphicFramePr>
        <p:xfrm>
          <a:off x="1042988" y="2135188"/>
          <a:ext cx="8858250" cy="556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1" name="Chart" r:id="rId4" imgW="6562741" imgH="4876890" progId="Excel.Chart.8">
                  <p:embed/>
                </p:oleObj>
              </mc:Choice>
              <mc:Fallback>
                <p:oleObj name="Chart" r:id="rId4" imgW="6562741" imgH="4876890" progId="Excel.Chart.8">
                  <p:embed/>
                  <p:pic>
                    <p:nvPicPr>
                      <p:cNvPr id="0" name="Obiekt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-40"/>
                      <a:stretch>
                        <a:fillRect/>
                      </a:stretch>
                    </p:blipFill>
                    <p:spPr bwMode="auto">
                      <a:xfrm>
                        <a:off x="1042988" y="2135188"/>
                        <a:ext cx="8858250" cy="556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9" name="Rectangle 8">
            <a:extLst>
              <a:ext uri="{FF2B5EF4-FFF2-40B4-BE49-F238E27FC236}">
                <a16:creationId xmlns:a16="http://schemas.microsoft.com/office/drawing/2014/main" id="{BDAB4DD5-BC62-494D-954F-D56F064ECF42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2189163" y="6118225"/>
            <a:ext cx="10296525" cy="5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pl-PL" altLang="pl-PL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AEE75FF9-E6A6-4A4B-9548-F7E2A79CABD6}"/>
              </a:ext>
            </a:extLst>
          </p:cNvPr>
          <p:cNvSpPr/>
          <p:nvPr/>
        </p:nvSpPr>
        <p:spPr>
          <a:xfrm>
            <a:off x="611188" y="193675"/>
            <a:ext cx="8208962" cy="21336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pl-PL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Udział dochodów własnych do dochodów ogółem 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(wskaźnik pokazuje, jaka część łącznych dochodów gminy pochodzi z dochodów własnych (włącznie ze środkami z UE), tj. różnicę między dochodami ogółem a sumą dotacji i subwencji):</a:t>
            </a:r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  <a:defRPr/>
            </a:pPr>
            <a:endParaRPr lang="pl-PL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  <a:defRPr/>
            </a:pPr>
            <a:r>
              <a:rPr lang="pl-PL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 </a:t>
            </a:r>
            <a:r>
              <a:rPr lang="pl-PL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Dochody własne w 2018 r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  =     </a:t>
            </a:r>
            <a:r>
              <a:rPr lang="pl-PL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64 056 239,05  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    0,67 *100 = 67%</a:t>
            </a:r>
            <a:endParaRPr lang="pl-PL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  <a:defRPr/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Dochody ogółem w 2018 r.         96 122 943,80</a:t>
            </a:r>
            <a:endParaRPr lang="pl-PL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  <a:defRPr/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l-PL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>
            <a:extLst>
              <a:ext uri="{FF2B5EF4-FFF2-40B4-BE49-F238E27FC236}">
                <a16:creationId xmlns:a16="http://schemas.microsoft.com/office/drawing/2014/main" id="{E1A6F667-3EA6-4FB7-8B5D-26BBD7C228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74675" y="1746250"/>
            <a:ext cx="11722100" cy="8286750"/>
          </a:xfrm>
        </p:spPr>
        <p:txBody>
          <a:bodyPr/>
          <a:lstStyle/>
          <a:p>
            <a:pPr eaLnBrk="1" hangingPunct="1">
              <a:lnSpc>
                <a:spcPct val="93000"/>
              </a:lnSpc>
              <a:spcBef>
                <a:spcPct val="0"/>
              </a:spcBef>
              <a:buClr>
                <a:schemeClr val="bg1"/>
              </a:buClr>
              <a:defRPr/>
            </a:pPr>
            <a:endParaRPr lang="pl-PL" altLang="pl-PL" sz="2400" dirty="0">
              <a:solidFill>
                <a:schemeClr val="bg1"/>
              </a:solidFill>
            </a:endParaRPr>
          </a:p>
          <a:p>
            <a:pPr marL="0" indent="0" eaLnBrk="1" hangingPunct="1">
              <a:lnSpc>
                <a:spcPct val="93000"/>
              </a:lnSpc>
              <a:spcBef>
                <a:spcPct val="0"/>
              </a:spcBef>
              <a:buFontTx/>
              <a:buNone/>
              <a:defRPr/>
            </a:pPr>
            <a:endParaRPr lang="pl-PL" altLang="pl-PL" sz="2400" dirty="0">
              <a:solidFill>
                <a:srgbClr val="FF0000"/>
              </a:solidFill>
            </a:endParaRPr>
          </a:p>
          <a:p>
            <a:pPr eaLnBrk="1" hangingPunct="1">
              <a:lnSpc>
                <a:spcPct val="93000"/>
              </a:lnSpc>
              <a:spcBef>
                <a:spcPct val="0"/>
              </a:spcBef>
              <a:buFontTx/>
              <a:buChar char="-"/>
              <a:defRPr/>
            </a:pPr>
            <a:endParaRPr lang="pl-PL" altLang="pl-PL" sz="2800" dirty="0">
              <a:solidFill>
                <a:schemeClr val="bg1"/>
              </a:solidFill>
            </a:endParaRPr>
          </a:p>
        </p:txBody>
      </p:sp>
      <p:sp>
        <p:nvSpPr>
          <p:cNvPr id="10243" name="Rectangle 4">
            <a:extLst>
              <a:ext uri="{FF2B5EF4-FFF2-40B4-BE49-F238E27FC236}">
                <a16:creationId xmlns:a16="http://schemas.microsoft.com/office/drawing/2014/main" id="{1FE15E8E-2B86-4282-9D5F-C4222042E6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1557338"/>
            <a:ext cx="1281588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pl-PL" altLang="pl-PL"/>
          </a:p>
        </p:txBody>
      </p:sp>
      <p:graphicFrame>
        <p:nvGraphicFramePr>
          <p:cNvPr id="10244" name="Obiekt 2">
            <a:extLst>
              <a:ext uri="{FF2B5EF4-FFF2-40B4-BE49-F238E27FC236}">
                <a16:creationId xmlns:a16="http://schemas.microsoft.com/office/drawing/2014/main" id="{D5AB4C08-B756-4F13-B4B0-AE99E3B00AAE}"/>
              </a:ext>
            </a:extLst>
          </p:cNvPr>
          <p:cNvGraphicFramePr>
            <a:graphicFrameLocks/>
          </p:cNvGraphicFramePr>
          <p:nvPr/>
        </p:nvGraphicFramePr>
        <p:xfrm>
          <a:off x="303213" y="1446213"/>
          <a:ext cx="8496300" cy="534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7" name="Chart" r:id="rId4" imgW="8504657" imgH="5352752" progId="Excel.Chart.8">
                  <p:embed/>
                </p:oleObj>
              </mc:Choice>
              <mc:Fallback>
                <p:oleObj name="Chart" r:id="rId4" imgW="8504657" imgH="5352752" progId="Excel.Chart.8">
                  <p:embed/>
                  <p:pic>
                    <p:nvPicPr>
                      <p:cNvPr id="0" name="Obiekt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213" y="1446213"/>
                        <a:ext cx="8496300" cy="534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5" name="Rectangle 5">
            <a:extLst>
              <a:ext uri="{FF2B5EF4-FFF2-40B4-BE49-F238E27FC236}">
                <a16:creationId xmlns:a16="http://schemas.microsoft.com/office/drawing/2014/main" id="{3F649B74-8D34-468A-81DA-1A434D873A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6434138"/>
            <a:ext cx="1281588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pl-PL" altLang="pl-PL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C563E309-1207-4A76-9289-2E0A1EC870D1}"/>
              </a:ext>
            </a:extLst>
          </p:cNvPr>
          <p:cNvSpPr/>
          <p:nvPr/>
        </p:nvSpPr>
        <p:spPr>
          <a:xfrm>
            <a:off x="684213" y="104775"/>
            <a:ext cx="8208962" cy="14827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defRPr/>
            </a:pPr>
            <a:r>
              <a:rPr lang="pl-PL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Dochody Gminy ogółem na mieszkańca 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(wskaźnik pokazuje ogólny poziom łącznych dochodów gminy, przypadający na jednego mieszkańca) </a:t>
            </a:r>
            <a:r>
              <a:rPr lang="pl-PL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l-PL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07035">
              <a:lnSpc>
                <a:spcPct val="107000"/>
              </a:lnSpc>
              <a:spcAft>
                <a:spcPts val="800"/>
              </a:spcAft>
              <a:defRPr/>
            </a:pPr>
            <a:r>
              <a:rPr lang="pl-PL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Dochody ogółem w 2018 r.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=  </a:t>
            </a:r>
            <a:r>
              <a:rPr lang="pl-PL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96 122 943,80   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  6 912,34</a:t>
            </a:r>
            <a:endParaRPr lang="pl-PL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07035">
              <a:lnSpc>
                <a:spcPct val="107000"/>
              </a:lnSpc>
              <a:spcAft>
                <a:spcPts val="800"/>
              </a:spcAft>
              <a:defRPr/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Liczba mieszkańców		 13 906</a:t>
            </a:r>
            <a:endParaRPr lang="pl-PL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>
            <a:extLst>
              <a:ext uri="{FF2B5EF4-FFF2-40B4-BE49-F238E27FC236}">
                <a16:creationId xmlns:a16="http://schemas.microsoft.com/office/drawing/2014/main" id="{156324BB-5CB3-47A1-8FC4-F2C26FD91F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85850" y="3257550"/>
            <a:ext cx="10291763" cy="6786563"/>
          </a:xfrm>
        </p:spPr>
        <p:txBody>
          <a:bodyPr/>
          <a:lstStyle/>
          <a:p>
            <a:pPr eaLnBrk="1" hangingPunct="1">
              <a:lnSpc>
                <a:spcPct val="93000"/>
              </a:lnSpc>
              <a:spcBef>
                <a:spcPct val="0"/>
              </a:spcBef>
              <a:buFontTx/>
              <a:buChar char="-"/>
            </a:pPr>
            <a:endParaRPr lang="pl-PL" altLang="pl-PL" sz="1200"/>
          </a:p>
          <a:p>
            <a:pPr eaLnBrk="1" hangingPunct="1">
              <a:lnSpc>
                <a:spcPct val="93000"/>
              </a:lnSpc>
              <a:spcBef>
                <a:spcPct val="0"/>
              </a:spcBef>
              <a:buFontTx/>
              <a:buChar char="-"/>
            </a:pPr>
            <a:endParaRPr lang="pl-PL" altLang="pl-PL" sz="2400">
              <a:solidFill>
                <a:schemeClr val="bg1"/>
              </a:solidFill>
            </a:endParaRPr>
          </a:p>
          <a:p>
            <a:pPr eaLnBrk="1" hangingPunct="1">
              <a:lnSpc>
                <a:spcPct val="93000"/>
              </a:lnSpc>
              <a:spcBef>
                <a:spcPct val="0"/>
              </a:spcBef>
              <a:buClr>
                <a:schemeClr val="bg1"/>
              </a:buClr>
            </a:pPr>
            <a:endParaRPr lang="pl-PL" altLang="pl-PL" sz="2400">
              <a:solidFill>
                <a:schemeClr val="bg1"/>
              </a:solidFill>
            </a:endParaRPr>
          </a:p>
          <a:p>
            <a:pPr eaLnBrk="1" hangingPunct="1">
              <a:lnSpc>
                <a:spcPct val="93000"/>
              </a:lnSpc>
              <a:spcBef>
                <a:spcPct val="0"/>
              </a:spcBef>
              <a:buFontTx/>
              <a:buChar char="-"/>
            </a:pPr>
            <a:endParaRPr lang="pl-PL" altLang="pl-PL" sz="2400">
              <a:solidFill>
                <a:schemeClr val="bg1"/>
              </a:solidFill>
            </a:endParaRPr>
          </a:p>
        </p:txBody>
      </p:sp>
      <p:sp>
        <p:nvSpPr>
          <p:cNvPr id="12291" name="Rectangle 4">
            <a:extLst>
              <a:ext uri="{FF2B5EF4-FFF2-40B4-BE49-F238E27FC236}">
                <a16:creationId xmlns:a16="http://schemas.microsoft.com/office/drawing/2014/main" id="{A4F761DF-EB24-404E-A912-2A6C1C4F1E9C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661988" y="44450"/>
            <a:ext cx="11075987" cy="46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pl-PL" altLang="pl-PL"/>
          </a:p>
        </p:txBody>
      </p:sp>
      <p:graphicFrame>
        <p:nvGraphicFramePr>
          <p:cNvPr id="2" name="Obiekt 2">
            <a:extLst>
              <a:ext uri="{FF2B5EF4-FFF2-40B4-BE49-F238E27FC236}">
                <a16:creationId xmlns:a16="http://schemas.microsoft.com/office/drawing/2014/main" id="{079F6953-AFA2-4450-AEE7-7AB462C72DC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3053725"/>
              </p:ext>
            </p:extLst>
          </p:nvPr>
        </p:nvGraphicFramePr>
        <p:xfrm>
          <a:off x="508000" y="2466975"/>
          <a:ext cx="7943850" cy="4205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293" name="Rectangle 5">
            <a:extLst>
              <a:ext uri="{FF2B5EF4-FFF2-40B4-BE49-F238E27FC236}">
                <a16:creationId xmlns:a16="http://schemas.microsoft.com/office/drawing/2014/main" id="{BEC9A683-D8D9-406B-BB17-08C67ED0FB31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661988" y="4492625"/>
            <a:ext cx="11075987" cy="46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pl-PL" altLang="pl-PL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CBA07C16-0EBC-4548-B0F3-F235690108B6}"/>
              </a:ext>
            </a:extLst>
          </p:cNvPr>
          <p:cNvSpPr/>
          <p:nvPr/>
        </p:nvSpPr>
        <p:spPr>
          <a:xfrm>
            <a:off x="250825" y="44450"/>
            <a:ext cx="8264525" cy="28622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defRPr/>
            </a:pPr>
            <a:r>
              <a:rPr lang="pl-PL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Udział wydatków majątkowych/ inwestycyjnych do wydatków ogółem 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(wskaźnik pokazuje inwestycyjną aktywność gminy. Istotne jest zestawienie tego wskaźnika ze wskaźnikami dochodowymi oraz poziomem i obsługą zadłużenia). Wysokość wydatków inwestycyjnych w wydatkach ogółem świadczy o dużej samodzielności finansowej gminy oraz zdolności do obsługi zadłużenia, a w przyszłości do sięgania po różnego rodzaju źródła finansowania inwestycji):</a:t>
            </a:r>
            <a:r>
              <a:rPr lang="pl-PL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l-PL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  <a:defRPr/>
            </a:pPr>
            <a:r>
              <a:rPr lang="pl-PL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Wydatki majątkowe w 2018 r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  =       </a:t>
            </a:r>
            <a:r>
              <a:rPr lang="pl-PL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27 496 249,48  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    0,2746 *100 = 27,5%</a:t>
            </a:r>
            <a:endParaRPr lang="pl-PL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  <a:defRPr/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Wydatki ogółem w 2018 r.        	   100 126 530,92</a:t>
            </a:r>
            <a:endParaRPr lang="pl-PL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  <a:defRPr/>
            </a:pPr>
            <a:endParaRPr lang="pl-PL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>
            <a:extLst>
              <a:ext uri="{FF2B5EF4-FFF2-40B4-BE49-F238E27FC236}">
                <a16:creationId xmlns:a16="http://schemas.microsoft.com/office/drawing/2014/main" id="{5C70EFFB-E7EE-4AC9-A3BC-7E3539AF59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493963" y="2819400"/>
            <a:ext cx="9386887" cy="6764338"/>
          </a:xfrm>
        </p:spPr>
        <p:txBody>
          <a:bodyPr/>
          <a:lstStyle/>
          <a:p>
            <a:pPr eaLnBrk="1" hangingPunct="1">
              <a:lnSpc>
                <a:spcPct val="93000"/>
              </a:lnSpc>
              <a:spcBef>
                <a:spcPct val="0"/>
              </a:spcBef>
              <a:buClr>
                <a:schemeClr val="bg1"/>
              </a:buClr>
            </a:pPr>
            <a:endParaRPr lang="pl-PL" altLang="pl-PL" sz="2400">
              <a:solidFill>
                <a:schemeClr val="bg1"/>
              </a:solidFill>
            </a:endParaRPr>
          </a:p>
          <a:p>
            <a:pPr eaLnBrk="1" hangingPunct="1">
              <a:lnSpc>
                <a:spcPct val="93000"/>
              </a:lnSpc>
              <a:spcBef>
                <a:spcPct val="0"/>
              </a:spcBef>
              <a:buFontTx/>
              <a:buChar char="-"/>
            </a:pPr>
            <a:endParaRPr lang="pl-PL" altLang="pl-PL" sz="2400">
              <a:solidFill>
                <a:schemeClr val="bg1"/>
              </a:solidFill>
            </a:endParaRPr>
          </a:p>
        </p:txBody>
      </p:sp>
      <p:sp>
        <p:nvSpPr>
          <p:cNvPr id="14339" name="Rectangle 4">
            <a:extLst>
              <a:ext uri="{FF2B5EF4-FFF2-40B4-BE49-F238E27FC236}">
                <a16:creationId xmlns:a16="http://schemas.microsoft.com/office/drawing/2014/main" id="{D1E003AF-C182-4BCE-AA8C-2F434400D8CB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2179638" y="0"/>
            <a:ext cx="10102850" cy="80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pl-PL" altLang="pl-PL"/>
          </a:p>
        </p:txBody>
      </p:sp>
      <p:graphicFrame>
        <p:nvGraphicFramePr>
          <p:cNvPr id="14340" name="Obiekt 2">
            <a:extLst>
              <a:ext uri="{FF2B5EF4-FFF2-40B4-BE49-F238E27FC236}">
                <a16:creationId xmlns:a16="http://schemas.microsoft.com/office/drawing/2014/main" id="{B466E532-8D06-4A67-A9A7-F43251A2C6F2}"/>
              </a:ext>
            </a:extLst>
          </p:cNvPr>
          <p:cNvGraphicFramePr>
            <a:graphicFrameLocks/>
          </p:cNvGraphicFramePr>
          <p:nvPr/>
        </p:nvGraphicFramePr>
        <p:xfrm>
          <a:off x="395288" y="2708275"/>
          <a:ext cx="7993062" cy="3952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3" name="Chart" r:id="rId4" imgW="6194073" imgH="4602879" progId="Excel.Chart.8">
                  <p:embed/>
                </p:oleObj>
              </mc:Choice>
              <mc:Fallback>
                <p:oleObj name="Chart" r:id="rId4" imgW="6194073" imgH="4602879" progId="Excel.Chart.8">
                  <p:embed/>
                  <p:pic>
                    <p:nvPicPr>
                      <p:cNvPr id="0" name="Obiekt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-27"/>
                      <a:stretch>
                        <a:fillRect/>
                      </a:stretch>
                    </p:blipFill>
                    <p:spPr bwMode="auto">
                      <a:xfrm>
                        <a:off x="395288" y="2708275"/>
                        <a:ext cx="7993062" cy="3952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1" name="Rectangle 5">
            <a:extLst>
              <a:ext uri="{FF2B5EF4-FFF2-40B4-BE49-F238E27FC236}">
                <a16:creationId xmlns:a16="http://schemas.microsoft.com/office/drawing/2014/main" id="{6637FB76-A3CF-4B1C-A617-02E0D5A51F98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2179638" y="4600575"/>
            <a:ext cx="10102850" cy="80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pl-PL" altLang="pl-PL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D994114A-AADA-4D93-B448-0346132619B0}"/>
              </a:ext>
            </a:extLst>
          </p:cNvPr>
          <p:cNvSpPr/>
          <p:nvPr/>
        </p:nvSpPr>
        <p:spPr>
          <a:xfrm>
            <a:off x="0" y="0"/>
            <a:ext cx="9144000" cy="31003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  <a:defRPr/>
            </a:pPr>
            <a:r>
              <a:rPr lang="pl-PL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</a:t>
            </a:r>
            <a:r>
              <a:rPr lang="pl-PL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Zadłużenie ogółem </a:t>
            </a:r>
            <a:r>
              <a:rPr lang="pl-PL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(obciążenie dochodów gminy obsługą zadłużenia, wskaźnik określa, jaka część dochodów przeznaczona została na obsługę zadłużenia gminy tj. spłat rat kapitałowych, wykup obligacji, odsetki w danym roku. Podstawowym celem polityki długu jest zaspakajanie potrzeb pożyczkowych gminy, oraz minimalizowanie kosztów obsługi zadłużenia. Zaciąganie pożyczek, kredytów lub emisja obligacji komunalnych niezbędne jest do finansowania zamierzeń rozwojowych ujętych w przedsięwzięciach Wieloletniej Prognozy Finansowej Gminy):  </a:t>
            </a:r>
            <a:r>
              <a:rPr lang="pl-PL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l-PL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  <a:spcAft>
                <a:spcPts val="800"/>
              </a:spcAft>
              <a:defRPr/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Zadłużenie Gminy Nieporęt na koniec 2018 r. wyniosło          2 250 000,00 </a:t>
            </a:r>
            <a:endParaRPr lang="pl-PL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 algn="just">
              <a:lnSpc>
                <a:spcPct val="107000"/>
              </a:lnSpc>
              <a:spcAft>
                <a:spcPts val="800"/>
              </a:spcAft>
              <a:defRPr/>
            </a:pPr>
            <a:r>
              <a:rPr lang="pl-PL" sz="16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Spłat rat kapitałowych, wykup obligacji, odsetki  wyniosły   </a:t>
            </a:r>
            <a:r>
              <a:rPr lang="pl-PL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</a:t>
            </a:r>
            <a:r>
              <a:rPr lang="pl-PL" sz="16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2 874 999,50</a:t>
            </a:r>
            <a:r>
              <a:rPr lang="pl-PL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</a:t>
            </a:r>
            <a:r>
              <a:rPr lang="pl-PL" sz="16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0,0299 </a:t>
            </a:r>
            <a:r>
              <a:rPr lang="pl-PL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2,99%</a:t>
            </a:r>
          </a:p>
          <a:p>
            <a:pPr marL="1798320">
              <a:lnSpc>
                <a:spcPct val="107000"/>
              </a:lnSpc>
              <a:spcAft>
                <a:spcPts val="800"/>
              </a:spcAft>
              <a:defRPr/>
            </a:pPr>
            <a:r>
              <a:rPr lang="pl-PL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Dochody ogółem 		                             96 122 943,80</a:t>
            </a:r>
          </a:p>
          <a:p>
            <a:pPr marL="1798320">
              <a:lnSpc>
                <a:spcPct val="107000"/>
              </a:lnSpc>
              <a:spcAft>
                <a:spcPts val="800"/>
              </a:spcAft>
              <a:defRPr/>
            </a:pPr>
            <a:r>
              <a:rPr lang="pl-PL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ymbol zastępczy zawartości 1">
            <a:extLst>
              <a:ext uri="{FF2B5EF4-FFF2-40B4-BE49-F238E27FC236}">
                <a16:creationId xmlns:a16="http://schemas.microsoft.com/office/drawing/2014/main" id="{D0F8B28A-628B-4922-9F41-261B2D8383C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450975" y="4318000"/>
            <a:ext cx="12593638" cy="4230688"/>
          </a:xfrm>
        </p:spPr>
        <p:txBody>
          <a:bodyPr/>
          <a:lstStyle/>
          <a:p>
            <a:endParaRPr lang="pl-PL" altLang="pl-PL"/>
          </a:p>
        </p:txBody>
      </p:sp>
      <p:sp>
        <p:nvSpPr>
          <p:cNvPr id="16387" name="Rectangle 5">
            <a:extLst>
              <a:ext uri="{FF2B5EF4-FFF2-40B4-BE49-F238E27FC236}">
                <a16:creationId xmlns:a16="http://schemas.microsoft.com/office/drawing/2014/main" id="{0A86EB4B-E7C6-4CE8-B2A4-E0BC80B7CA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3313" y="0"/>
            <a:ext cx="13995400" cy="46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pl-PL" altLang="pl-PL"/>
          </a:p>
        </p:txBody>
      </p:sp>
      <p:graphicFrame>
        <p:nvGraphicFramePr>
          <p:cNvPr id="2" name="Obiekt 3">
            <a:extLst>
              <a:ext uri="{FF2B5EF4-FFF2-40B4-BE49-F238E27FC236}">
                <a16:creationId xmlns:a16="http://schemas.microsoft.com/office/drawing/2014/main" id="{2B6D688D-E55E-4215-9AF5-D4BE6D7D4D3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6269699"/>
              </p:ext>
            </p:extLst>
          </p:nvPr>
        </p:nvGraphicFramePr>
        <p:xfrm>
          <a:off x="517525" y="2636838"/>
          <a:ext cx="8213725" cy="4221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389" name="Rectangle 6">
            <a:extLst>
              <a:ext uri="{FF2B5EF4-FFF2-40B4-BE49-F238E27FC236}">
                <a16:creationId xmlns:a16="http://schemas.microsoft.com/office/drawing/2014/main" id="{8E44A7C2-9758-4893-8254-D4F6C16950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3313" y="4391025"/>
            <a:ext cx="13995400" cy="46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pl-PL" altLang="pl-PL"/>
          </a:p>
        </p:txBody>
      </p:sp>
      <p:sp>
        <p:nvSpPr>
          <p:cNvPr id="16390" name="Tytuł 6">
            <a:extLst>
              <a:ext uri="{FF2B5EF4-FFF2-40B4-BE49-F238E27FC236}">
                <a16:creationId xmlns:a16="http://schemas.microsoft.com/office/drawing/2014/main" id="{464546B9-194C-422B-AD53-BD4701287F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l-PL" altLang="pl-PL"/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1EEC1419-3D41-4370-8C77-53B87E05D72D}"/>
              </a:ext>
            </a:extLst>
          </p:cNvPr>
          <p:cNvSpPr/>
          <p:nvPr/>
        </p:nvSpPr>
        <p:spPr>
          <a:xfrm>
            <a:off x="179388" y="119063"/>
            <a:ext cx="8856662" cy="26717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  <a:defRPr/>
            </a:pPr>
            <a:r>
              <a:rPr lang="pl-PL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 </a:t>
            </a:r>
            <a:r>
              <a:rPr lang="pl-PL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Wynik operacyjny do dochodów ogółem </a:t>
            </a:r>
            <a:r>
              <a:rPr lang="pl-PL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(wynik budżetu operacyjnego wskazuje, czy gmina jest w stanie pokryć wydatki bieżące dochodami bieżącymi. Im wyższa jest wartość nadwyżki operacyjnej, tym większa jest  możliwość realizacji przez  gminę nowych przedsięwzięć majątkowych zarówno bezpośrednio przeznaczając tą kwotę na inwestycje, jak i pośrednio, spłacając wcześniej zaciągnięte zobowiązania na cele inwestycyjne):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  <a:defRPr/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Dochody bieżące  86 820 961,41 – Wydatki bieżące 72 630 281,44 = Nadwyżka operacyjna 14 190 679,97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  <a:defRPr/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Udział nadwyżki operacyjnej w dochodach ogółem = </a:t>
            </a:r>
            <a:r>
              <a:rPr lang="pl-PL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14 190 679,97    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  0,147 = 14,76 %</a:t>
            </a:r>
          </a:p>
          <a:p>
            <a:pPr marL="457200">
              <a:lnSpc>
                <a:spcPct val="107000"/>
              </a:lnSpc>
              <a:spcAft>
                <a:spcPts val="800"/>
              </a:spcAft>
              <a:defRPr/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		                                 96 122 943,80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>
            <a:extLst>
              <a:ext uri="{FF2B5EF4-FFF2-40B4-BE49-F238E27FC236}">
                <a16:creationId xmlns:a16="http://schemas.microsoft.com/office/drawing/2014/main" id="{822B9FC2-0D11-47ED-AA68-7969A6708E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748712" cy="620713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t"/>
          <a:lstStyle/>
          <a:p>
            <a:pPr algn="r" eaLnBrk="1" hangingPunct="1">
              <a:buSzPct val="45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altLang="pl-PL" sz="3500">
              <a:solidFill>
                <a:srgbClr val="FFFF00"/>
              </a:solidFill>
            </a:endParaRPr>
          </a:p>
        </p:txBody>
      </p:sp>
      <p:sp>
        <p:nvSpPr>
          <p:cNvPr id="18435" name="Rectangle 5">
            <a:extLst>
              <a:ext uri="{FF2B5EF4-FFF2-40B4-BE49-F238E27FC236}">
                <a16:creationId xmlns:a16="http://schemas.microsoft.com/office/drawing/2014/main" id="{AFD9F61B-3FEC-4923-96E2-5F25BC4D33AD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788988" y="7938"/>
            <a:ext cx="11784012" cy="7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pl-PL" altLang="pl-PL"/>
          </a:p>
        </p:txBody>
      </p:sp>
      <p:graphicFrame>
        <p:nvGraphicFramePr>
          <p:cNvPr id="18436" name="Obiekt 2">
            <a:extLst>
              <a:ext uri="{FF2B5EF4-FFF2-40B4-BE49-F238E27FC236}">
                <a16:creationId xmlns:a16="http://schemas.microsoft.com/office/drawing/2014/main" id="{846B927A-B1BA-4FA4-8106-F4183103ACB4}"/>
              </a:ext>
            </a:extLst>
          </p:cNvPr>
          <p:cNvGraphicFramePr>
            <a:graphicFrameLocks/>
          </p:cNvGraphicFramePr>
          <p:nvPr/>
        </p:nvGraphicFramePr>
        <p:xfrm>
          <a:off x="539750" y="2058988"/>
          <a:ext cx="8064500" cy="4799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9" name="Chart" r:id="rId5" imgW="6261135" imgH="4535817" progId="Excel.Chart.8">
                  <p:embed/>
                </p:oleObj>
              </mc:Choice>
              <mc:Fallback>
                <p:oleObj name="Chart" r:id="rId5" imgW="6261135" imgH="4535817" progId="Excel.Chart.8">
                  <p:embed/>
                  <p:pic>
                    <p:nvPicPr>
                      <p:cNvPr id="0" name="Obiekt 2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-50" b="-56"/>
                      <a:stretch>
                        <a:fillRect/>
                      </a:stretch>
                    </p:blipFill>
                    <p:spPr bwMode="auto">
                      <a:xfrm>
                        <a:off x="539750" y="2058988"/>
                        <a:ext cx="8064500" cy="4799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7" name="Rectangle 6">
            <a:extLst>
              <a:ext uri="{FF2B5EF4-FFF2-40B4-BE49-F238E27FC236}">
                <a16:creationId xmlns:a16="http://schemas.microsoft.com/office/drawing/2014/main" id="{367ED5CF-C5D1-4FC4-8CD6-FF1075A85816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788988" y="4541838"/>
            <a:ext cx="11784012" cy="7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pl-PL" altLang="pl-PL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6AF3B48F-6DB8-4E8B-BC57-35C3489A3AB5}"/>
              </a:ext>
            </a:extLst>
          </p:cNvPr>
          <p:cNvSpPr/>
          <p:nvPr/>
        </p:nvSpPr>
        <p:spPr>
          <a:xfrm>
            <a:off x="225425" y="-11113"/>
            <a:ext cx="8137525" cy="187007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  <a:defRPr/>
            </a:pPr>
            <a:r>
              <a:rPr lang="pl-PL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6.Środki zewnętrzne - dotacje z UE 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(wskaźnik realizacji zadań ze środków pozyskanych z zewnątrz – realizacja pozyskanych środków do wydatków majątkowych):</a:t>
            </a:r>
            <a:r>
              <a:rPr lang="pl-PL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  <a:defRPr/>
            </a:pPr>
            <a:r>
              <a:rPr lang="pl-PL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Środki z udziałem środków UE w 2018 r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=  </a:t>
            </a:r>
            <a:r>
              <a:rPr lang="pl-PL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8 614 452,83  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    0,313 *100 = 31,3%</a:t>
            </a:r>
          </a:p>
          <a:p>
            <a:pPr marL="457200">
              <a:lnSpc>
                <a:spcPct val="107000"/>
              </a:lnSpc>
              <a:spcAft>
                <a:spcPts val="0"/>
              </a:spcAft>
              <a:defRPr/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Wydatki ogółem w 2018 r.        	     27 496 249,48</a:t>
            </a:r>
          </a:p>
          <a:p>
            <a:pPr marL="457200">
              <a:lnSpc>
                <a:spcPct val="107000"/>
              </a:lnSpc>
              <a:spcAft>
                <a:spcPts val="800"/>
              </a:spcAft>
              <a:defRPr/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6">
            <a:extLst>
              <a:ext uri="{FF2B5EF4-FFF2-40B4-BE49-F238E27FC236}">
                <a16:creationId xmlns:a16="http://schemas.microsoft.com/office/drawing/2014/main" id="{F4DB303B-C4D9-45DA-BFF5-F543B3AF18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 flipV="1">
            <a:off x="457200" y="200025"/>
            <a:ext cx="8229600" cy="74613"/>
          </a:xfrm>
        </p:spPr>
        <p:txBody>
          <a:bodyPr/>
          <a:lstStyle/>
          <a:p>
            <a:pPr eaLnBrk="1" hangingPunct="1"/>
            <a:endParaRPr lang="pl-PL" altLang="pl-PL" sz="3600" b="1">
              <a:solidFill>
                <a:schemeClr val="bg1"/>
              </a:solidFill>
            </a:endParaRPr>
          </a:p>
        </p:txBody>
      </p:sp>
      <p:sp>
        <p:nvSpPr>
          <p:cNvPr id="20483" name="Symbol zastępczy zawartości 3">
            <a:extLst>
              <a:ext uri="{FF2B5EF4-FFF2-40B4-BE49-F238E27FC236}">
                <a16:creationId xmlns:a16="http://schemas.microsoft.com/office/drawing/2014/main" id="{1B720343-41BA-4901-BE96-E67B2ED0053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35063" y="3249613"/>
            <a:ext cx="10521950" cy="5149850"/>
          </a:xfrm>
        </p:spPr>
        <p:txBody>
          <a:bodyPr/>
          <a:lstStyle/>
          <a:p>
            <a:endParaRPr lang="pl-PL" altLang="pl-PL"/>
          </a:p>
        </p:txBody>
      </p:sp>
      <p:sp>
        <p:nvSpPr>
          <p:cNvPr id="20484" name="Rectangle 8">
            <a:extLst>
              <a:ext uri="{FF2B5EF4-FFF2-40B4-BE49-F238E27FC236}">
                <a16:creationId xmlns:a16="http://schemas.microsoft.com/office/drawing/2014/main" id="{B45A8A8B-8859-4936-B4D9-4CFEF79B89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7813" y="18446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l-PL" altLang="pl-PL"/>
          </a:p>
        </p:txBody>
      </p:sp>
      <p:sp>
        <p:nvSpPr>
          <p:cNvPr id="20485" name="Rectangle 7">
            <a:extLst>
              <a:ext uri="{FF2B5EF4-FFF2-40B4-BE49-F238E27FC236}">
                <a16:creationId xmlns:a16="http://schemas.microsoft.com/office/drawing/2014/main" id="{3D35C65D-6DE4-4B1E-9DE9-E1420A7527B1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787400" y="-1588"/>
            <a:ext cx="11885613" cy="74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pl-PL" altLang="pl-PL"/>
          </a:p>
        </p:txBody>
      </p:sp>
      <p:graphicFrame>
        <p:nvGraphicFramePr>
          <p:cNvPr id="20486" name="Obiekt 2">
            <a:extLst>
              <a:ext uri="{FF2B5EF4-FFF2-40B4-BE49-F238E27FC236}">
                <a16:creationId xmlns:a16="http://schemas.microsoft.com/office/drawing/2014/main" id="{508072D6-EFCE-4AC0-8ABE-ADE4612AA826}"/>
              </a:ext>
            </a:extLst>
          </p:cNvPr>
          <p:cNvGraphicFramePr>
            <a:graphicFrameLocks/>
          </p:cNvGraphicFramePr>
          <p:nvPr/>
        </p:nvGraphicFramePr>
        <p:xfrm>
          <a:off x="457200" y="2205038"/>
          <a:ext cx="8229600" cy="434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9" name="Chart" r:id="rId4" imgW="6267597" imgH="5095836" progId="Excel.Chart.8">
                  <p:embed/>
                </p:oleObj>
              </mc:Choice>
              <mc:Fallback>
                <p:oleObj name="Chart" r:id="rId4" imgW="6267597" imgH="5095836" progId="Excel.Chart.8">
                  <p:embed/>
                  <p:pic>
                    <p:nvPicPr>
                      <p:cNvPr id="0" name="Obiekt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-50" b="-24"/>
                      <a:stretch>
                        <a:fillRect/>
                      </a:stretch>
                    </p:blipFill>
                    <p:spPr bwMode="auto">
                      <a:xfrm>
                        <a:off x="457200" y="2205038"/>
                        <a:ext cx="8229600" cy="434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7" name="Rectangle 8">
            <a:extLst>
              <a:ext uri="{FF2B5EF4-FFF2-40B4-BE49-F238E27FC236}">
                <a16:creationId xmlns:a16="http://schemas.microsoft.com/office/drawing/2014/main" id="{409769EB-0A41-4228-AEFB-885BB5BFA06A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787400" y="5094288"/>
            <a:ext cx="11885613" cy="74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pl-PL" altLang="pl-PL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3AEA6B6D-A2CB-4E5E-9EAF-FDD8F91BEBD2}"/>
              </a:ext>
            </a:extLst>
          </p:cNvPr>
          <p:cNvSpPr/>
          <p:nvPr/>
        </p:nvSpPr>
        <p:spPr>
          <a:xfrm>
            <a:off x="119063" y="73025"/>
            <a:ext cx="8845550" cy="22002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  <a:defRPr/>
            </a:pPr>
            <a:r>
              <a:rPr lang="pl-PL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7. Potencjał spłat zadłużenia </a:t>
            </a:r>
            <a:r>
              <a:rPr lang="pl-PL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(wskaźnik potencjału spłat zadłużenia pokazuje relację kwoty nadwyżki operacyjnej powiększonej o dochody ze sprzedaży majątku do kwoty zobowiązań łącznych gminy. Im wyższy poziom tego wskaźnika tym bezpieczniejszy jest poziom zadłużenia i łatwiejsza jest obsługa zadłużenia):</a:t>
            </a:r>
            <a:r>
              <a:rPr lang="pl-PL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  <a:defRPr/>
            </a:pPr>
            <a:r>
              <a:rPr lang="pl-PL" sz="16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Nadwyżka operacyjna za 2018 r. + dochody ze sprzedaży za 2018 r. </a:t>
            </a:r>
            <a:r>
              <a:rPr lang="pl-PL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</a:t>
            </a:r>
            <a:r>
              <a:rPr lang="pl-PL" sz="16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14 190 679,97 + 150 814,88      </a:t>
            </a:r>
            <a:r>
              <a:rPr lang="pl-PL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Zobowiązania łączne gminy na dzień 31.12.2018 r.		                                    2 250 000,00</a:t>
            </a:r>
          </a:p>
          <a:p>
            <a:pPr marL="408305">
              <a:lnSpc>
                <a:spcPct val="107000"/>
              </a:lnSpc>
              <a:spcAft>
                <a:spcPts val="0"/>
              </a:spcAft>
              <a:defRPr/>
            </a:pPr>
            <a:r>
              <a:rPr lang="pl-PL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 = 6,33 * 100 = 637,40%</a:t>
            </a:r>
          </a:p>
          <a:p>
            <a:pPr marL="408305">
              <a:lnSpc>
                <a:spcPct val="107000"/>
              </a:lnSpc>
              <a:spcAft>
                <a:spcPts val="800"/>
              </a:spcAft>
              <a:defRPr/>
            </a:pPr>
            <a:r>
              <a:rPr lang="pl-PL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1131094"/>
            <a:ext cx="7886700" cy="741140"/>
          </a:xfrm>
        </p:spPr>
        <p:txBody>
          <a:bodyPr>
            <a:normAutofit/>
          </a:bodyPr>
          <a:lstStyle/>
          <a:p>
            <a:pPr algn="ctr"/>
            <a:r>
              <a:rPr lang="pl-PL" sz="2100" b="1" dirty="0">
                <a:solidFill>
                  <a:schemeClr val="bg1"/>
                </a:solidFill>
              </a:rPr>
              <a:t>Dochody wykonane w latach 2016 - 2018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/>
          </a:bodyPr>
          <a:lstStyle/>
          <a:p>
            <a:endParaRPr lang="pl-PL" dirty="0"/>
          </a:p>
          <a:p>
            <a:pPr marL="0" indent="0">
              <a:buNone/>
            </a:pPr>
            <a:r>
              <a:rPr lang="pl-PL" dirty="0"/>
              <a:t> 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pPr marL="0" indent="0" algn="ctr">
              <a:buNone/>
            </a:pPr>
            <a:endParaRPr lang="pl-PL" sz="15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pl-PL" sz="15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pl-PL" sz="15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pl-PL" sz="1500" dirty="0">
                <a:solidFill>
                  <a:schemeClr val="bg1"/>
                </a:solidFill>
              </a:rPr>
              <a:t>Stawki podatku od nieruchomości pozostają niezmienione od 2013 roku</a:t>
            </a:r>
          </a:p>
        </p:txBody>
      </p:sp>
      <p:graphicFrame>
        <p:nvGraphicFramePr>
          <p:cNvPr id="5" name="Wykres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6632251"/>
              </p:ext>
            </p:extLst>
          </p:nvPr>
        </p:nvGraphicFramePr>
        <p:xfrm>
          <a:off x="1763688" y="1700808"/>
          <a:ext cx="6624736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7917957"/>
      </p:ext>
    </p:extLst>
  </p:cSld>
  <p:clrMapOvr>
    <a:masterClrMapping/>
  </p:clrMapOvr>
</p:sld>
</file>

<file path=ppt/theme/theme1.xml><?xml version="1.0" encoding="utf-8"?>
<a:theme xmlns:a="http://schemas.openxmlformats.org/drawingml/2006/main" name="Projekt domyślny">
  <a:themeElements>
    <a:clrScheme name="Projekt domyśln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rojekt domyślny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pl-PL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pl-PL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Projekt domyślny">
  <a:themeElements>
    <a:clrScheme name="1_Projekt domyśln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Projekt domyślny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pl-PL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pl-PL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1_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ojekt domyśln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ojekt domyśln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ojekt domyśln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ojekt domyśln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ojekt domyśln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jekt domyśln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jekt domyśln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jekt domyśln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jekt domyśln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jekt domyśln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jekt domyśln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Projekt domyślny">
  <a:themeElements>
    <a:clrScheme name="2_Projekt domyśln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Projekt domyślny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pl-PL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pl-PL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2_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rojekt domyśln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rojekt domyśln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rojekt domyśln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rojekt domyśln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rojekt domyśln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rojekt domyśln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rojekt domyśln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rojekt domyśln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rojekt domyśln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rojekt domyśln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rojekt domyśln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5401</TotalTime>
  <Words>478</Words>
  <Application>Microsoft Office PowerPoint</Application>
  <PresentationFormat>Pokaz na ekranie (4:3)</PresentationFormat>
  <Paragraphs>83</Paragraphs>
  <Slides>10</Slides>
  <Notes>8</Notes>
  <HiddenSlides>0</HiddenSlides>
  <MMClips>0</MMClips>
  <ScaleCrop>false</ScaleCrop>
  <HeadingPairs>
    <vt:vector size="8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3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8" baseType="lpstr">
      <vt:lpstr>Arial</vt:lpstr>
      <vt:lpstr>Calibri</vt:lpstr>
      <vt:lpstr>Garamond</vt:lpstr>
      <vt:lpstr>Times New Roman</vt:lpstr>
      <vt:lpstr>Projekt domyślny</vt:lpstr>
      <vt:lpstr>1_Projekt domyślny</vt:lpstr>
      <vt:lpstr>2_Projekt domyślny</vt:lpstr>
      <vt:lpstr>Chart</vt:lpstr>
      <vt:lpstr>SYTUACJA  FINANSOWA GMINY NIEPORĘT 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Dochody wykonane w latach 2016 - 2018</vt:lpstr>
      <vt:lpstr>Dochody wykonane w latach 2016 - 2018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SPRAWOZDANIE Z WYKONANIA BUDŻETU GMINY NIEPORĘT  ZA 2009 ROK</dc:title>
  <dc:creator>lidia granos</dc:creator>
  <cp:lastModifiedBy>Joanna Jonska</cp:lastModifiedBy>
  <cp:revision>569</cp:revision>
  <cp:lastPrinted>2018-06-06T15:19:59Z</cp:lastPrinted>
  <dcterms:created xsi:type="dcterms:W3CDTF">2010-04-08T10:42:07Z</dcterms:created>
  <dcterms:modified xsi:type="dcterms:W3CDTF">2019-06-14T11:30:08Z</dcterms:modified>
</cp:coreProperties>
</file>