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9C02F-D008-4DDF-AD85-3684B2813739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332F0-2911-4F23-8C8C-6AE815A5EC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9805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EE9073-DEE9-41D4-A653-CAF349F85A46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7228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F283-428C-49C3-A044-5605BC63854B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2E7E-DEAA-4D08-BED1-4AC0C4D2E2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932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F283-428C-49C3-A044-5605BC63854B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2E7E-DEAA-4D08-BED1-4AC0C4D2E2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888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F283-428C-49C3-A044-5605BC63854B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2E7E-DEAA-4D08-BED1-4AC0C4D2E2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2267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86FC-1351-4F55-8535-933DBDF71F61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381-1077-47BB-9E2C-519CC4BEF4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7445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86FC-1351-4F55-8535-933DBDF71F61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DA8E381-1077-47BB-9E2C-519CC4BEF4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0195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86FC-1351-4F55-8535-933DBDF71F61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381-1077-47BB-9E2C-519CC4BEF4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25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86FC-1351-4F55-8535-933DBDF71F61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381-1077-47BB-9E2C-519CC4BEF4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1122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86FC-1351-4F55-8535-933DBDF71F61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381-1077-47BB-9E2C-519CC4BEF4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5465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86FC-1351-4F55-8535-933DBDF71F61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381-1077-47BB-9E2C-519CC4BEF4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2546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86FC-1351-4F55-8535-933DBDF71F61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381-1077-47BB-9E2C-519CC4BEF4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1044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86FC-1351-4F55-8535-933DBDF71F61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381-1077-47BB-9E2C-519CC4BEF4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359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F283-428C-49C3-A044-5605BC63854B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2E7E-DEAA-4D08-BED1-4AC0C4D2E2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07688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86FC-1351-4F55-8535-933DBDF71F61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381-1077-47BB-9E2C-519CC4BEF4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2028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86FC-1351-4F55-8535-933DBDF71F61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381-1077-47BB-9E2C-519CC4BEF4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4528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86FC-1351-4F55-8535-933DBDF71F61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381-1077-47BB-9E2C-519CC4BEF4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21719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86FC-1351-4F55-8535-933DBDF71F61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381-1077-47BB-9E2C-519CC4BEF4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77484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86FC-1351-4F55-8535-933DBDF71F61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381-1077-47BB-9E2C-519CC4BEF4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5363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86FC-1351-4F55-8535-933DBDF71F61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381-1077-47BB-9E2C-519CC4BEF4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142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86FC-1351-4F55-8535-933DBDF71F61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381-1077-47BB-9E2C-519CC4BEF4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49086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86FC-1351-4F55-8535-933DBDF71F61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381-1077-47BB-9E2C-519CC4BEF4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4986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886FC-1351-4F55-8535-933DBDF71F61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8E381-1077-47BB-9E2C-519CC4BEF4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501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F283-428C-49C3-A044-5605BC63854B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2E7E-DEAA-4D08-BED1-4AC0C4D2E2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745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F283-428C-49C3-A044-5605BC63854B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2E7E-DEAA-4D08-BED1-4AC0C4D2E2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560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F283-428C-49C3-A044-5605BC63854B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2E7E-DEAA-4D08-BED1-4AC0C4D2E2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296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F283-428C-49C3-A044-5605BC63854B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2E7E-DEAA-4D08-BED1-4AC0C4D2E2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68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F283-428C-49C3-A044-5605BC63854B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2E7E-DEAA-4D08-BED1-4AC0C4D2E2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089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F283-428C-49C3-A044-5605BC63854B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2E7E-DEAA-4D08-BED1-4AC0C4D2E2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520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F283-428C-49C3-A044-5605BC63854B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02E7E-DEAA-4D08-BED1-4AC0C4D2E2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8F283-428C-49C3-A044-5605BC63854B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02E7E-DEAA-4D08-BED1-4AC0C4D2E29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673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D0886FC-1351-4F55-8535-933DBDF71F61}" type="datetimeFigureOut">
              <a:rPr lang="pl-PL" smtClean="0"/>
              <a:t>2019-06-19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DA8E381-1077-47BB-9E2C-519CC4BEF4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918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78832" y="1124262"/>
            <a:ext cx="10063397" cy="2503358"/>
          </a:xfrm>
        </p:spPr>
        <p:txBody>
          <a:bodyPr>
            <a:normAutofit/>
          </a:bodyPr>
          <a:lstStyle/>
          <a:p>
            <a:r>
              <a:rPr lang="pl-PL" b="1" i="1" cap="all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strategia </a:t>
            </a:r>
            <a:r>
              <a:rPr lang="pl-PL" b="1" i="1" cap="all" dirty="0">
                <a:solidFill>
                  <a:schemeClr val="accent1"/>
                </a:solidFill>
                <a:latin typeface="Calibri" panose="020F0502020204030204" pitchFamily="34" charset="0"/>
              </a:rPr>
              <a:t>rozwoju gminy Nieporęt na lata </a:t>
            </a:r>
            <a:r>
              <a:rPr lang="pl-PL" b="1" i="1" cap="all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2015-2025</a:t>
            </a:r>
            <a:endParaRPr lang="pl-PL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368446" y="4591389"/>
            <a:ext cx="9323882" cy="1655762"/>
          </a:xfrm>
        </p:spPr>
        <p:txBody>
          <a:bodyPr>
            <a:normAutofit fontScale="85000" lnSpcReduction="20000"/>
          </a:bodyPr>
          <a:lstStyle/>
          <a:p>
            <a:endParaRPr lang="pl-PL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pl-PL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pl-PL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pl-PL" sz="43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ROK 2018</a:t>
            </a:r>
            <a:endParaRPr lang="pl-PL" sz="43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195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9219" y="296056"/>
            <a:ext cx="11002781" cy="1752599"/>
          </a:xfrm>
        </p:spPr>
        <p:txBody>
          <a:bodyPr>
            <a:normAutofit/>
          </a:bodyPr>
          <a:lstStyle/>
          <a:p>
            <a:r>
              <a:rPr lang="pl-PL" sz="4600" b="1" i="1" cap="all" dirty="0" smtClean="0">
                <a:solidFill>
                  <a:schemeClr val="accent1"/>
                </a:solidFill>
              </a:rPr>
              <a:t>Raport o stanie gminy</a:t>
            </a:r>
            <a:endParaRPr lang="pl-PL" sz="4600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2666999"/>
            <a:ext cx="9968175" cy="31242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000" b="1" dirty="0"/>
              <a:t>Raport obejmuje podsumowanie działalności wójta w roku poprzednim, w szczególności realizację polityk, programów i </a:t>
            </a:r>
            <a:r>
              <a:rPr lang="pl-PL" sz="3000" b="1" u="sng" dirty="0"/>
              <a:t>strategii</a:t>
            </a:r>
            <a:r>
              <a:rPr lang="pl-PL" sz="3000" b="1" dirty="0"/>
              <a:t>, uchwał rady gminy i budżetu </a:t>
            </a:r>
            <a:r>
              <a:rPr lang="pl-PL" sz="3000" b="1" dirty="0" smtClean="0"/>
              <a:t>obywatelskiego.*</a:t>
            </a:r>
          </a:p>
          <a:p>
            <a:pPr marL="0" indent="0" algn="just">
              <a:buNone/>
            </a:pPr>
            <a:endParaRPr lang="pl-PL" sz="3000" b="1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dirty="0" smtClean="0"/>
              <a:t>* - zgodnie z art</a:t>
            </a:r>
            <a:r>
              <a:rPr lang="pl-PL" dirty="0"/>
              <a:t>. 28aa ustawy z dnia </a:t>
            </a:r>
            <a:r>
              <a:rPr lang="pl-PL" dirty="0" smtClean="0"/>
              <a:t>8 </a:t>
            </a:r>
            <a:r>
              <a:rPr lang="pl-PL" dirty="0"/>
              <a:t>marca 1990 r. o samorządzie gminnym</a:t>
            </a:r>
            <a:endParaRPr lang="pl-PL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81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89219" y="296056"/>
            <a:ext cx="11002781" cy="1752599"/>
          </a:xfrm>
        </p:spPr>
        <p:txBody>
          <a:bodyPr>
            <a:normAutofit/>
          </a:bodyPr>
          <a:lstStyle/>
          <a:p>
            <a:r>
              <a:rPr lang="pl-PL" sz="4600" b="1" i="1" cap="all" dirty="0" smtClean="0">
                <a:solidFill>
                  <a:schemeClr val="accent1"/>
                </a:solidFill>
              </a:rPr>
              <a:t>Strategia rozwoju gminy Nieporęt</a:t>
            </a:r>
            <a:endParaRPr lang="pl-PL" sz="4600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000" b="1" dirty="0"/>
              <a:t>Strategia rozwoju to dokument samorządu gminnego, który jest długofalowym scenariuszem rozwoju gminy. </a:t>
            </a:r>
            <a:endParaRPr lang="pl-PL" sz="3000" b="1" dirty="0" smtClean="0"/>
          </a:p>
          <a:p>
            <a:pPr marL="0" indent="0" algn="just">
              <a:buNone/>
            </a:pPr>
            <a:endParaRPr lang="pl-PL" sz="3000" b="1" dirty="0" smtClean="0"/>
          </a:p>
          <a:p>
            <a:pPr marL="0" indent="0" algn="just">
              <a:buNone/>
            </a:pPr>
            <a:r>
              <a:rPr lang="pl-PL" sz="3000" b="1" dirty="0" smtClean="0"/>
              <a:t>Stanowi </a:t>
            </a:r>
            <a:r>
              <a:rPr lang="pl-PL" sz="3000" b="1" dirty="0"/>
              <a:t>podstawę prowadzenia polityki gospodarczej, społecznej, oświatowej, kulturalnej i </a:t>
            </a:r>
            <a:r>
              <a:rPr lang="pl-PL" sz="3000" b="1" dirty="0" smtClean="0"/>
              <a:t>sportowej gminy. </a:t>
            </a:r>
          </a:p>
        </p:txBody>
      </p:sp>
    </p:spTree>
    <p:extLst>
      <p:ext uri="{BB962C8B-B14F-4D97-AF65-F5344CB8AC3E}">
        <p14:creationId xmlns:p14="http://schemas.microsoft.com/office/powerpoint/2010/main" val="23713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1580" y="316044"/>
            <a:ext cx="10603612" cy="1752599"/>
          </a:xfrm>
        </p:spPr>
        <p:txBody>
          <a:bodyPr>
            <a:normAutofit/>
          </a:bodyPr>
          <a:lstStyle/>
          <a:p>
            <a:r>
              <a:rPr lang="pl-PL" sz="4600" b="1" i="1" cap="all" dirty="0">
                <a:solidFill>
                  <a:schemeClr val="accent1"/>
                </a:solidFill>
              </a:rPr>
              <a:t>Strategia rozwoju gminy Nieporęt</a:t>
            </a:r>
            <a:endParaRPr lang="pl-PL" sz="4600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03751" y="1753850"/>
            <a:ext cx="9599271" cy="47743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b="1" cap="all" dirty="0" smtClean="0">
                <a:ea typeface="Arimo" panose="020B0604020202020204" pitchFamily="34" charset="0"/>
                <a:cs typeface="Arimo" panose="020B0604020202020204" pitchFamily="34" charset="0"/>
              </a:rPr>
              <a:t>sześć strategicznych kierunków działań </a:t>
            </a:r>
          </a:p>
          <a:p>
            <a:pPr marL="0" indent="0" algn="just">
              <a:buNone/>
            </a:pPr>
            <a:r>
              <a:rPr lang="pl-PL" b="1" u="sng" dirty="0" smtClean="0">
                <a:ea typeface="Arimo" panose="020B0604020202020204" pitchFamily="34" charset="0"/>
                <a:cs typeface="Arimo" panose="020B0604020202020204" pitchFamily="34" charset="0"/>
              </a:rPr>
              <a:t>Kierunek I:</a:t>
            </a:r>
            <a:r>
              <a:rPr lang="pl-PL" b="1" dirty="0" smtClean="0">
                <a:ea typeface="Arimo" panose="020B0604020202020204" pitchFamily="34" charset="0"/>
                <a:cs typeface="Arimo" panose="020B0604020202020204" pitchFamily="34" charset="0"/>
              </a:rPr>
              <a:t> Wzmocnienie integracji społecznej i przestrzenno-gospodarczej Gminy Nieporęt w ramach Warszawskiego Obszaru Funkcjonalnego (WOF), w tym głównie poprawa skomunikowania gminy z Warszawą, Legionowem i Radzyminem,</a:t>
            </a:r>
          </a:p>
          <a:p>
            <a:pPr marL="0" indent="0" algn="just">
              <a:buNone/>
            </a:pPr>
            <a:r>
              <a:rPr lang="pl-PL" b="1" u="sng" dirty="0" smtClean="0">
                <a:ea typeface="Arimo" panose="020B0604020202020204" pitchFamily="34" charset="0"/>
                <a:cs typeface="Arimo" panose="020B0604020202020204" pitchFamily="34" charset="0"/>
              </a:rPr>
              <a:t>Kierunek </a:t>
            </a:r>
            <a:r>
              <a:rPr lang="pl-PL" b="1" u="sng" dirty="0">
                <a:ea typeface="Arimo" panose="020B0604020202020204" pitchFamily="34" charset="0"/>
                <a:cs typeface="Arimo" panose="020B0604020202020204" pitchFamily="34" charset="0"/>
              </a:rPr>
              <a:t>II:</a:t>
            </a:r>
            <a:r>
              <a:rPr lang="pl-PL" b="1" dirty="0">
                <a:ea typeface="Arimo" panose="020B0604020202020204" pitchFamily="34" charset="0"/>
                <a:cs typeface="Arimo" panose="020B0604020202020204" pitchFamily="34" charset="0"/>
              </a:rPr>
              <a:t> Zapewnienie mieszkańcom gminy wysokiego poczucia bezpieczeństwa publicznego, pełnego dostępu do wysokiej jakości usług oświatowo-wychowawczych oraz usług ochrony zdrowia,</a:t>
            </a:r>
          </a:p>
          <a:p>
            <a:pPr marL="0" indent="0" algn="just">
              <a:buNone/>
            </a:pPr>
            <a:r>
              <a:rPr lang="pl-PL" b="1" u="sng" dirty="0">
                <a:ea typeface="Arimo" panose="020B0604020202020204" pitchFamily="34" charset="0"/>
                <a:cs typeface="Arimo" panose="020B0604020202020204" pitchFamily="34" charset="0"/>
              </a:rPr>
              <a:t>Kierunek III:</a:t>
            </a:r>
            <a:r>
              <a:rPr lang="pl-PL" b="1" dirty="0">
                <a:ea typeface="Arimo" panose="020B0604020202020204" pitchFamily="34" charset="0"/>
                <a:cs typeface="Arimo" panose="020B0604020202020204" pitchFamily="34" charset="0"/>
              </a:rPr>
              <a:t> Przejście na gospodarkę niskoemisyjną oraz dalsza likwidacja wciąż istniejącej luki infrastrukturalnej, w tym głównie w zakresie wyposażenia w sieć </a:t>
            </a:r>
            <a:r>
              <a:rPr lang="pl-PL" b="1" dirty="0" smtClean="0">
                <a:ea typeface="Arimo" panose="020B0604020202020204" pitchFamily="34" charset="0"/>
                <a:cs typeface="Arimo" panose="020B0604020202020204" pitchFamily="34" charset="0"/>
              </a:rPr>
              <a:t>wodno-kanalizacyjną i </a:t>
            </a:r>
            <a:r>
              <a:rPr lang="pl-PL" b="1" dirty="0">
                <a:ea typeface="Arimo" panose="020B0604020202020204" pitchFamily="34" charset="0"/>
                <a:cs typeface="Arimo" panose="020B0604020202020204" pitchFamily="34" charset="0"/>
              </a:rPr>
              <a:t>światłowodową</a:t>
            </a:r>
            <a:r>
              <a:rPr lang="pl-PL" b="1" dirty="0" smtClean="0">
                <a:ea typeface="Arimo" panose="020B0604020202020204" pitchFamily="34" charset="0"/>
                <a:cs typeface="Arimo" panose="020B0604020202020204" pitchFamily="34" charset="0"/>
              </a:rPr>
              <a:t>,</a:t>
            </a:r>
            <a:endParaRPr lang="pl-PL" b="1" dirty="0"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97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56609" y="251085"/>
            <a:ext cx="10603613" cy="1752599"/>
          </a:xfrm>
        </p:spPr>
        <p:txBody>
          <a:bodyPr>
            <a:normAutofit/>
          </a:bodyPr>
          <a:lstStyle/>
          <a:p>
            <a:r>
              <a:rPr lang="pl-PL" sz="4600" b="1" i="1" cap="all" dirty="0">
                <a:solidFill>
                  <a:schemeClr val="accent1"/>
                </a:solidFill>
              </a:rPr>
              <a:t>Strategia rozwoju gminy Nieporęt</a:t>
            </a:r>
            <a:endParaRPr lang="pl-PL" sz="4600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13810" y="1753850"/>
            <a:ext cx="9689213" cy="477436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u="sng" dirty="0" smtClean="0"/>
              <a:t>Kierunek </a:t>
            </a:r>
            <a:r>
              <a:rPr lang="pl-PL" b="1" u="sng" dirty="0"/>
              <a:t>IV:</a:t>
            </a:r>
            <a:r>
              <a:rPr lang="pl-PL" b="1" dirty="0"/>
              <a:t> Skuteczne wykorzystanie unikalnego w skali Mazowsza potencjału </a:t>
            </a:r>
            <a:r>
              <a:rPr lang="pl-PL" b="1" dirty="0" smtClean="0"/>
              <a:t>turystycznego i </a:t>
            </a:r>
            <a:r>
              <a:rPr lang="pl-PL" b="1" dirty="0"/>
              <a:t>środowiskowego gminy w otoczeniu Jeziora Zegrzyńskiego - utworzenie regionalnego ośrodka badawczo-rozwojowego z zakresie sportów i ratownictwa wodnego poprzez budowę Centrum Kształcenia i Badań Rozwojowych Ratownictwa Wodnego w obszarze Kompleksu Rekreacyjno-Wypoczynkowego Nieporęt-Pilawa wraz z zagospodarowaniem terenu w infrastrukturę techniczną, sportowo-rekreacyjną i portową,</a:t>
            </a:r>
          </a:p>
          <a:p>
            <a:pPr marL="0" indent="0" algn="just">
              <a:buNone/>
            </a:pPr>
            <a:r>
              <a:rPr lang="pl-PL" b="1" u="sng" dirty="0"/>
              <a:t>Kierunek V:</a:t>
            </a:r>
            <a:r>
              <a:rPr lang="pl-PL" b="1" dirty="0"/>
              <a:t> Skuteczne wykorzystanie potencjału gospodarczego gminy, w tym wzmocnienie procesów innowacyjnych i współpracy na linii samorząd-przedsiębiorcy, </a:t>
            </a:r>
          </a:p>
          <a:p>
            <a:pPr marL="0" indent="0" algn="just">
              <a:buNone/>
            </a:pPr>
            <a:r>
              <a:rPr lang="pl-PL" b="1" u="sng" dirty="0"/>
              <a:t>Kierunek VI:</a:t>
            </a:r>
            <a:r>
              <a:rPr lang="pl-PL" b="1" dirty="0"/>
              <a:t> Wsparcie integracji społecznej mieszkańców gminy.</a:t>
            </a:r>
            <a:endParaRPr lang="pl-PL" b="1" cap="all" dirty="0"/>
          </a:p>
        </p:txBody>
      </p:sp>
    </p:spTree>
    <p:extLst>
      <p:ext uri="{BB962C8B-B14F-4D97-AF65-F5344CB8AC3E}">
        <p14:creationId xmlns:p14="http://schemas.microsoft.com/office/powerpoint/2010/main" val="102282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56609" y="251085"/>
            <a:ext cx="10603613" cy="1752599"/>
          </a:xfrm>
        </p:spPr>
        <p:txBody>
          <a:bodyPr>
            <a:normAutofit/>
          </a:bodyPr>
          <a:lstStyle/>
          <a:p>
            <a:r>
              <a:rPr lang="pl-PL" sz="4600" b="1" i="1" cap="all" dirty="0">
                <a:solidFill>
                  <a:schemeClr val="accent1"/>
                </a:solidFill>
              </a:rPr>
              <a:t>Strategia rozwoju gminy Nieporęt</a:t>
            </a:r>
            <a:endParaRPr lang="pl-PL" sz="4600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69037" y="1648919"/>
            <a:ext cx="9689213" cy="47743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u="sng" dirty="0">
                <a:ea typeface="Arimo" panose="020B0604020202020204" pitchFamily="34" charset="0"/>
                <a:cs typeface="Arimo" panose="020B0604020202020204" pitchFamily="34" charset="0"/>
              </a:rPr>
              <a:t>Kierunek I:</a:t>
            </a:r>
            <a:r>
              <a:rPr lang="pl-PL" dirty="0">
                <a:ea typeface="Arimo" panose="020B0604020202020204" pitchFamily="34" charset="0"/>
                <a:cs typeface="Arimo" panose="020B0604020202020204" pitchFamily="34" charset="0"/>
              </a:rPr>
              <a:t> </a:t>
            </a:r>
            <a:r>
              <a:rPr lang="pl-PL" dirty="0" smtClean="0">
                <a:ea typeface="Arimo" panose="020B0604020202020204" pitchFamily="34" charset="0"/>
                <a:cs typeface="Arimo" panose="020B0604020202020204" pitchFamily="34" charset="0"/>
              </a:rPr>
              <a:t>Wzmocnienie </a:t>
            </a:r>
            <a:r>
              <a:rPr lang="pl-PL" dirty="0">
                <a:ea typeface="Arimo" panose="020B0604020202020204" pitchFamily="34" charset="0"/>
                <a:cs typeface="Arimo" panose="020B0604020202020204" pitchFamily="34" charset="0"/>
              </a:rPr>
              <a:t>integracji społecznej i przestrzenno-gospodarczej Gminy Nieporęt w ramach Warszawskiego Obszaru Funkcjonalnego (WOF), w tym głównie poprawa skomunikowania gminy z Warszawą, Legionowem i </a:t>
            </a:r>
            <a:r>
              <a:rPr lang="pl-PL" dirty="0" smtClean="0">
                <a:ea typeface="Arimo" panose="020B0604020202020204" pitchFamily="34" charset="0"/>
                <a:cs typeface="Arimo" panose="020B0604020202020204" pitchFamily="34" charset="0"/>
              </a:rPr>
              <a:t>Radzyminem</a:t>
            </a:r>
          </a:p>
          <a:p>
            <a:pPr marL="0" indent="0" algn="just">
              <a:buNone/>
            </a:pPr>
            <a:endParaRPr lang="pl-PL" b="1" dirty="0" smtClean="0"/>
          </a:p>
          <a:p>
            <a:pPr algn="ctr">
              <a:buSzPct val="100000"/>
              <a:buFont typeface="Wingdings" panose="05000000000000000000" pitchFamily="2" charset="2"/>
              <a:buChar char="Ø"/>
            </a:pPr>
            <a:r>
              <a:rPr lang="pl-PL" b="1" cap="all" dirty="0" smtClean="0"/>
              <a:t>  Komunikacja </a:t>
            </a:r>
            <a:r>
              <a:rPr lang="pl-PL" b="1" cap="all" dirty="0"/>
              <a:t>publiczna </a:t>
            </a:r>
            <a:r>
              <a:rPr lang="pl-PL" b="1" cap="all" dirty="0" smtClean="0"/>
              <a:t>autobusowa</a:t>
            </a:r>
          </a:p>
          <a:p>
            <a:pPr algn="ctr">
              <a:buSzPct val="100000"/>
              <a:buFont typeface="Wingdings" panose="05000000000000000000" pitchFamily="2" charset="2"/>
              <a:buChar char="Ø"/>
            </a:pPr>
            <a:r>
              <a:rPr lang="pl-PL" b="1" cap="all" dirty="0" smtClean="0"/>
              <a:t>  Linie kolejowe</a:t>
            </a:r>
          </a:p>
          <a:p>
            <a:pPr algn="ctr">
              <a:buSzPct val="100000"/>
              <a:buFont typeface="Wingdings" panose="05000000000000000000" pitchFamily="2" charset="2"/>
              <a:buChar char="Ø"/>
            </a:pPr>
            <a:r>
              <a:rPr lang="pl-PL" b="1" cap="all" dirty="0" smtClean="0"/>
              <a:t>  Sieć </a:t>
            </a:r>
            <a:r>
              <a:rPr lang="pl-PL" b="1" cap="all" dirty="0"/>
              <a:t>drogowa</a:t>
            </a:r>
            <a:endParaRPr lang="pl-PL" b="1" cap="all" dirty="0" smtClean="0"/>
          </a:p>
          <a:p>
            <a:pPr algn="ctr">
              <a:buSzPct val="100000"/>
              <a:buFont typeface="Wingdings" panose="05000000000000000000" pitchFamily="2" charset="2"/>
              <a:buChar char="Ø"/>
            </a:pPr>
            <a:r>
              <a:rPr lang="pl-PL" b="1" cap="all" dirty="0" smtClean="0"/>
              <a:t>  Budowa sieci </a:t>
            </a:r>
            <a:r>
              <a:rPr lang="pl-PL" b="1" cap="all" dirty="0"/>
              <a:t>dróg rowerowych</a:t>
            </a:r>
            <a:endParaRPr lang="pl-PL" b="1" cap="all" dirty="0">
              <a:ea typeface="Arimo" panose="020B0604020202020204" pitchFamily="34" charset="0"/>
              <a:cs typeface="Arimo" panose="020B0604020202020204" pitchFamily="34" charset="0"/>
            </a:endParaRPr>
          </a:p>
          <a:p>
            <a:pPr marL="0" indent="0" algn="just">
              <a:buNone/>
            </a:pPr>
            <a:endParaRPr lang="pl-PL" b="1" dirty="0">
              <a:ea typeface="Arimo" panose="020B0604020202020204" pitchFamily="34" charset="0"/>
              <a:cs typeface="Arimo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31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alaksa">
  <a:themeElements>
    <a:clrScheme name="Paralaks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Office PowerPoint</Application>
  <PresentationFormat>Panoramiczny</PresentationFormat>
  <Paragraphs>30</Paragraphs>
  <Slides>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6</vt:i4>
      </vt:variant>
    </vt:vector>
  </HeadingPairs>
  <TitlesOfParts>
    <vt:vector size="14" baseType="lpstr">
      <vt:lpstr>Arial</vt:lpstr>
      <vt:lpstr>Arimo</vt:lpstr>
      <vt:lpstr>Calibri</vt:lpstr>
      <vt:lpstr>Calibri Light</vt:lpstr>
      <vt:lpstr>Corbel</vt:lpstr>
      <vt:lpstr>Wingdings</vt:lpstr>
      <vt:lpstr>Motyw pakietu Office</vt:lpstr>
      <vt:lpstr>Paralaksa</vt:lpstr>
      <vt:lpstr>strategia rozwoju gminy Nieporęt na lata 2015-2025</vt:lpstr>
      <vt:lpstr>Raport o stanie gminy</vt:lpstr>
      <vt:lpstr>Strategia rozwoju gminy Nieporęt</vt:lpstr>
      <vt:lpstr>Strategia rozwoju gminy Nieporęt</vt:lpstr>
      <vt:lpstr>Strategia rozwoju gminy Nieporęt</vt:lpstr>
      <vt:lpstr>Strategia rozwoju gminy Nieporęt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strategia rozwoju gminy Nieporęt na lata 2015-2025</dc:title>
  <dc:creator>Alicja Zielińska</dc:creator>
  <cp:lastModifiedBy>Alicja Zielińska</cp:lastModifiedBy>
  <cp:revision>1</cp:revision>
  <dcterms:created xsi:type="dcterms:W3CDTF">2019-06-19T11:58:08Z</dcterms:created>
  <dcterms:modified xsi:type="dcterms:W3CDTF">2019-06-19T11:58:21Z</dcterms:modified>
</cp:coreProperties>
</file>