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1" r:id="rId1"/>
  </p:sldMasterIdLst>
  <p:sldIdLst>
    <p:sldId id="256" r:id="rId2"/>
    <p:sldId id="257" r:id="rId3"/>
    <p:sldId id="258" r:id="rId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5" Type="http://schemas.microsoft.com/office/2015/10/relationships/revisionInfo" Target="revisionInfo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8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305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6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1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6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BE2572-9A49-43FF-9CF0-23205594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56" y="94460"/>
            <a:ext cx="6517482" cy="1050527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Renta planistyczna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E85BD59-1BB4-448E-98A9-F9F2F2DF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84" y="1258530"/>
            <a:ext cx="6645954" cy="4472799"/>
          </a:xfrm>
        </p:spPr>
        <p:txBody>
          <a:bodyPr>
            <a:noAutofit/>
          </a:bodyPr>
          <a:lstStyle/>
          <a:p>
            <a:pPr algn="l"/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Art. 36 ust. 4 ustawy o planowaniu i zagospodarowaniu przestrzennym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pl-PL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Jeżeli w związku z uchwaleniem planu miejscowego albo jego zmianą wartość nieruchomości wzrosła, a właściciel lub użytkownik wieczysty zbywa tę nieruchomość, wójt, burmistrz albo prezydent miasta pobiera jednorazową opłatę ustaloną w tym planie, określoną w stosunku procentowym do wzrostu wartości nieruchomości. Opłata ta jest dochodem własnym gminy. Wysokość opłaty nie może być wyższa niż </a:t>
            </a:r>
            <a:r>
              <a:rPr lang="pl-PL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30%</a:t>
            </a:r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wzrostu wartości nieruchomości.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 nowych planach miejscowych ustalamy wysokość stawki procentowej służącej naliczeniu jednorazowej opłaty w wysokości </a:t>
            </a:r>
            <a:r>
              <a:rPr lang="pl-PL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20%.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pl-PL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 związku z realizacją uchwał w sprawie miejscowych planów zagospodarowania przestrzennego – z tytułu jednorazowej opłaty tzw. renty planistycznej uzyskano za rok 2018 dochód w wysokości ok. </a:t>
            </a:r>
            <a:r>
              <a:rPr lang="pl-PL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72</a:t>
            </a:r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tys. zł (co stanowi przykładowo ogólny koszt sporządzenia dwóch planów miejscowych).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01811B7-6C4F-4C2D-AF65-80FAE4CF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388" y="557752"/>
            <a:ext cx="3861283" cy="17119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C5406BD-C36A-4F78-A531-889E6818E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504" y="2657193"/>
            <a:ext cx="3706167" cy="36512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ABCE9B8-C534-40F2-A2A7-5E2473934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65" y="6172864"/>
            <a:ext cx="1653744" cy="5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E104CC-A5D1-4B9C-9D61-9CC0F350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latin typeface="Book Antiqua" panose="02040602050305030304" pitchFamily="18" charset="0"/>
              </a:rPr>
              <a:t>Inne zadania działu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5284D9-839A-4391-B27D-87725AB0D3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633" y="294968"/>
            <a:ext cx="6400799" cy="6007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Współpracowano z Organami i Instytucjami odpowiedzialnymi za poszczególne zadania w tym:</a:t>
            </a:r>
          </a:p>
          <a:p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MZDW i Marszałkiem Województwa odnośnie projektu „Rozbudowy drogi wojewódzkiej nr 631 na odcinku od skrzyżowania z drogą krajową nr 61 do skrzyżowania z drogą wojewódzką nr 634” – ulicy Zegrzyńskiej;</a:t>
            </a:r>
          </a:p>
          <a:p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GDDKiA odnośnie projektu modernizacji drogi krajowej nr 61  - ulicy Warszawskiej;</a:t>
            </a:r>
          </a:p>
          <a:p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modernizacji linii </a:t>
            </a:r>
            <a:r>
              <a:rPr lang="pl-PL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wn</a:t>
            </a:r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110 </a:t>
            </a:r>
            <a:r>
              <a:rPr lang="pl-PL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kV</a:t>
            </a:r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relacji Radzymin-Wieliszew, Radzymin –wodociągi </a:t>
            </a:r>
          </a:p>
          <a:p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PLK odnośnie modernizacji linii kolejowej nr 28 relacji Warszawa-Wieliszew-Zegrze i budowy dworca w Zegrzu Płd.</a:t>
            </a:r>
          </a:p>
          <a:p>
            <a:pPr marL="0" indent="0">
              <a:buNone/>
            </a:pPr>
            <a:r>
              <a:rPr lang="pl-PL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badając zgodność planowanych inwestycji z ustaleniami studium uwarunkowań i kierunków zagospodarowania gminy Nieporęt, miejscowymi planami zagospodarowania przestrzennego, mając na uwadze między innymi interesy gminy i jej mieszkańców oraz utrzymanie ładu przestrzennego i zachowanie walorów krajobrazowych;</a:t>
            </a:r>
          </a:p>
          <a:p>
            <a:endParaRPr lang="pl-PL" sz="1400" dirty="0">
              <a:latin typeface="Book Antiqua" panose="0204060205030503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567DC15-DCE6-489D-B4E5-EB88680BD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75" t="706" r="-13025" b="-16008"/>
          <a:stretch/>
        </p:blipFill>
        <p:spPr>
          <a:xfrm>
            <a:off x="7013895" y="3193592"/>
            <a:ext cx="4138519" cy="266244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DC646D0-DBDF-4D25-87A7-28F9A8F21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96" t="-602" r="9176" b="11619"/>
          <a:stretch/>
        </p:blipFill>
        <p:spPr>
          <a:xfrm>
            <a:off x="7059562" y="328455"/>
            <a:ext cx="3782610" cy="24147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4B194F1-D14B-48B4-9F61-B50F45E86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65" y="6172864"/>
            <a:ext cx="1653744" cy="5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1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98D8907-EA39-47DA-A2F8-F83902785F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88380" y="1338847"/>
            <a:ext cx="7047506" cy="4698338"/>
          </a:xfrm>
        </p:spPr>
      </p:pic>
    </p:spTree>
    <p:extLst>
      <p:ext uri="{BB962C8B-B14F-4D97-AF65-F5344CB8AC3E}">
        <p14:creationId xmlns:p14="http://schemas.microsoft.com/office/powerpoint/2010/main" val="29618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362</TotalTime>
  <Words>265</Words>
  <Application>Microsoft Office PowerPoint</Application>
  <PresentationFormat>Panoramiczny</PresentationFormat>
  <Paragraphs>14</Paragraphs>
  <Slides>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</vt:i4>
      </vt:variant>
    </vt:vector>
  </HeadingPairs>
  <TitlesOfParts>
    <vt:vector size="8" baseType="lpstr">
      <vt:lpstr>Arial Black</vt:lpstr>
      <vt:lpstr>Book Antiqua</vt:lpstr>
      <vt:lpstr>Century Gothic</vt:lpstr>
      <vt:lpstr>Wingdings 3</vt:lpstr>
      <vt:lpstr>Wycinek</vt:lpstr>
      <vt:lpstr>Renta planistyczna</vt:lpstr>
      <vt:lpstr>Inne zadania działu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 zagospodarowania przestrzennego</dc:title>
  <dc:creator>Urząd Gminy Nieporęt</dc:creator>
  <cp:lastModifiedBy>Alicja Zielińska</cp:lastModifiedBy>
  <cp:revision>48</cp:revision>
  <cp:lastPrinted>2019-06-11T13:42:56Z</cp:lastPrinted>
  <dcterms:created xsi:type="dcterms:W3CDTF">2019-06-04T12:56:09Z</dcterms:created>
  <dcterms:modified xsi:type="dcterms:W3CDTF">2019-06-19T12:23:41Z</dcterms:modified>
</cp:coreProperties>
</file>