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7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45" r:id="rId4"/>
    <p:sldId id="384" r:id="rId5"/>
    <p:sldId id="387" r:id="rId6"/>
    <p:sldId id="386" r:id="rId7"/>
    <p:sldId id="390" r:id="rId8"/>
    <p:sldId id="391" r:id="rId9"/>
    <p:sldId id="388" r:id="rId10"/>
    <p:sldId id="396" r:id="rId11"/>
    <p:sldId id="397" r:id="rId12"/>
    <p:sldId id="392" r:id="rId13"/>
    <p:sldId id="393" r:id="rId14"/>
    <p:sldId id="394" r:id="rId15"/>
    <p:sldId id="348" r:id="rId16"/>
    <p:sldId id="351" r:id="rId17"/>
    <p:sldId id="380" r:id="rId18"/>
    <p:sldId id="353" r:id="rId19"/>
    <p:sldId id="389" r:id="rId20"/>
    <p:sldId id="362" r:id="rId21"/>
    <p:sldId id="363" r:id="rId22"/>
    <p:sldId id="365" r:id="rId23"/>
    <p:sldId id="376" r:id="rId24"/>
    <p:sldId id="373" r:id="rId25"/>
    <p:sldId id="395" r:id="rId26"/>
    <p:sldId id="355" r:id="rId27"/>
    <p:sldId id="400" r:id="rId28"/>
    <p:sldId id="399" r:id="rId29"/>
    <p:sldId id="398" r:id="rId30"/>
    <p:sldId id="322" r:id="rId31"/>
  </p:sldIdLst>
  <p:sldSz cx="12188825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2AE"/>
    <a:srgbClr val="009900"/>
    <a:srgbClr val="00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24" autoAdjust="0"/>
    <p:restoredTop sz="94306" autoAdjust="0"/>
  </p:normalViewPr>
  <p:slideViewPr>
    <p:cSldViewPr showGuides="1">
      <p:cViewPr varScale="1">
        <p:scale>
          <a:sx n="103" d="100"/>
          <a:sy n="103" d="100"/>
        </p:scale>
        <p:origin x="138" y="25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0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24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654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4156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13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55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87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41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93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0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9213792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64137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73062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15339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2690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2076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9981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38178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60592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29548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8CDB-507C-4930-A837-A5174CBF43A0}" type="datetimeFigureOut">
              <a:rPr lang="pl-PL" smtClean="0"/>
              <a:t>2023-06-22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84E7-4529-41BC-8A22-8F296747BF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96121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7C4E2"/>
            </a:gs>
            <a:gs pos="3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0FA9E5-6744-4841-888F-9E7CC0C2B7EC}" type="datetimeFigureOut">
              <a:rPr lang="pl-PL" smtClean="0"/>
              <a:pPr/>
              <a:t>2023-06-22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3608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  <p:sldLayoutId id="2147484488" r:id="rId18"/>
  </p:sldLayoutIdLst>
  <p:transition spd="slow">
    <p:cover/>
  </p:transition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poret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1804" y="260649"/>
            <a:ext cx="9145016" cy="1656184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RAPORT O STANIE GMINY NIEPORĘT </a:t>
            </a:r>
            <a:b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 2022 rok</a:t>
            </a: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558907" y="260648"/>
            <a:ext cx="1008113" cy="15010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845"/>
            <a:ext cx="12164825" cy="4152155"/>
          </a:xfrm>
          <a:prstGeom prst="rect">
            <a:avLst/>
          </a:prstGeom>
        </p:spPr>
      </p:pic>
      <p:sp>
        <p:nvSpPr>
          <p:cNvPr id="5" name="Zwój poziomy 4"/>
          <p:cNvSpPr/>
          <p:nvPr/>
        </p:nvSpPr>
        <p:spPr>
          <a:xfrm>
            <a:off x="3862164" y="6021288"/>
            <a:ext cx="8064896" cy="648072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rgbClr val="FFC000"/>
                </a:solidFill>
              </a:rPr>
              <a:t>Gmina Nieporęt idealne miejsce dla Ciebie, Twojej rodziny, biznesu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B1C09-1A43-A7A0-3885-649BEAD3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548680"/>
            <a:ext cx="7946336" cy="77409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6E5816-DD06-C7E1-5E2B-B0972C69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83" y="1553415"/>
            <a:ext cx="9442825" cy="40055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PALIWO GAZOWE</a:t>
            </a:r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sz="1800" b="1" dirty="0">
              <a:solidFill>
                <a:schemeClr val="bg1"/>
              </a:solidFill>
            </a:endParaRP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Na początku 2022 roku weszła w życie ustawa o szczególnych rozwiązaniach służących ochronie odbiorców paliw gazowych w związku z sytuacją na rynku gazu, która rozszerzała grupę podmiotów uprawnionych do korzystania z ochrony taryfowej. Dzięki niej z niższych cen gazu ziemnego mogły korzystać między innymi szkoły, przedszkola oraz szereg innych społecznie wrażliwych odbiorców!  W tej grupie nie znalazły się natomiast Urzędy Gmin czy obiekty sportu i rekreacji, jak np. baseny.</a:t>
            </a:r>
          </a:p>
          <a:p>
            <a:pPr algn="just"/>
            <a:endParaRPr lang="pl-PL" sz="1800" b="1" dirty="0">
              <a:solidFill>
                <a:schemeClr val="bg1"/>
              </a:solidFill>
            </a:endParaRPr>
          </a:p>
          <a:p>
            <a:pPr algn="just"/>
            <a:endParaRPr lang="pl-PL" sz="1800" b="1" dirty="0">
              <a:solidFill>
                <a:schemeClr val="bg1"/>
              </a:solidFill>
            </a:endParaRP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Już pod koniec 2022 roku pojawiły się problemy z samym zawieraniem umów na dostawę gazu na 2023 rok. </a:t>
            </a:r>
            <a:r>
              <a:rPr lang="pl-PL" sz="1800" b="1" dirty="0">
                <a:solidFill>
                  <a:schemeClr val="bg1"/>
                </a:solidFill>
                <a:highlight>
                  <a:srgbClr val="FFFF00"/>
                </a:highlight>
              </a:rPr>
              <a:t>Urząd Gminy Nieporęt </a:t>
            </a:r>
            <a:r>
              <a:rPr lang="pl-PL" sz="1800" b="1" dirty="0">
                <a:solidFill>
                  <a:schemeClr val="bg1"/>
                </a:solidFill>
              </a:rPr>
              <a:t>przeszedł na umowę na czas nieoznaczony ze stawką początkową 0,79 zł/kWh (</a:t>
            </a:r>
            <a:r>
              <a:rPr lang="pl-PL" sz="1800" b="1" dirty="0">
                <a:solidFill>
                  <a:schemeClr val="bg1"/>
                </a:solidFill>
                <a:highlight>
                  <a:srgbClr val="FFFF00"/>
                </a:highlight>
              </a:rPr>
              <a:t>10-krotny wzrost ceny!!</a:t>
            </a:r>
            <a:r>
              <a:rPr lang="pl-PL" sz="1800" b="1" dirty="0">
                <a:solidFill>
                  <a:schemeClr val="bg1"/>
                </a:solidFill>
              </a:rPr>
              <a:t>!), a nasz największy odbiorca gazu, tj. </a:t>
            </a:r>
            <a:r>
              <a:rPr lang="pl-P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Aquapark „Fala”, </a:t>
            </a:r>
            <a:r>
              <a:rPr lang="pl-PL" sz="1800" b="1" dirty="0">
                <a:solidFill>
                  <a:schemeClr val="bg1"/>
                </a:solidFill>
              </a:rPr>
              <a:t>po przeprowadzeniu postępowania przetargowego otrzymał cenę 0,94 zł/kWh (prawie </a:t>
            </a:r>
            <a:r>
              <a:rPr lang="pl-P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13-krotny wzrost ceny</a:t>
            </a:r>
            <a:r>
              <a:rPr lang="pl-PL" sz="1800" b="1" dirty="0">
                <a:solidFill>
                  <a:schemeClr val="bg1"/>
                </a:solidFill>
              </a:rPr>
              <a:t> licząc od stawki z 2021 r.).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888BD8-36F9-F949-77A3-BCEC6A07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50" y="419218"/>
            <a:ext cx="648072" cy="9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Beko gas cookers may be linked to 18 deaths as coroner launches carbon ...">
            <a:extLst>
              <a:ext uri="{FF2B5EF4-FFF2-40B4-BE49-F238E27FC236}">
                <a16:creationId xmlns:a16="http://schemas.microsoft.com/office/drawing/2014/main" id="{3652AC9D-BE3B-A051-802B-35EC3265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4995109"/>
            <a:ext cx="8064896" cy="158901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BCEF0AF-912A-3665-088C-4C1B018F7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59530"/>
              </p:ext>
            </p:extLst>
          </p:nvPr>
        </p:nvGraphicFramePr>
        <p:xfrm>
          <a:off x="1269876" y="3573016"/>
          <a:ext cx="9145016" cy="588405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1091669772"/>
                    </a:ext>
                  </a:extLst>
                </a:gridCol>
              </a:tblGrid>
              <a:tr h="588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 2022 roku duża podwyżka dotknęła Aquapark „Fala”, gdzie w wyniku postępowania przetargowego cena za kWh gazu zwiększyła się z 0,07 zł/kWh (2021 rok) na 0,34 zł/kWh, co daje 5-krotny wzrost cen gazu (przy zużyciu ok. 2 400 000 kWh w 2022 r. koszty gazu wzrosły prawie o pół miliona złotych).</a:t>
                      </a:r>
                      <a:endParaRPr lang="pl-PL" sz="12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06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5775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835" y="636859"/>
            <a:ext cx="8136904" cy="731837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 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9835" y="1772816"/>
            <a:ext cx="9577065" cy="4221584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związku z tzw. „kryzysem energetycznym” Gmina musiała sprostać nowym zdaniom: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b="1" dirty="0">
                <a:solidFill>
                  <a:schemeClr val="bg1"/>
                </a:solidFill>
              </a:rPr>
              <a:t>DODATEK OSŁONOWY </a:t>
            </a:r>
            <a:r>
              <a:rPr lang="pl-PL" sz="1600" i="1" dirty="0">
                <a:solidFill>
                  <a:schemeClr val="bg1"/>
                </a:solidFill>
              </a:rPr>
              <a:t>(Ustawa  z dnia 17 grudnia 2021 r. o dodatku osłonowym)</a:t>
            </a:r>
            <a:endParaRPr lang="pl-PL" sz="1600" i="1" u="sng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b="1" dirty="0">
                <a:solidFill>
                  <a:schemeClr val="bg1"/>
                </a:solidFill>
              </a:rPr>
              <a:t>DODATEK WĘGLOWY </a:t>
            </a:r>
            <a:r>
              <a:rPr lang="pl-PL" sz="1600" i="1" dirty="0">
                <a:solidFill>
                  <a:schemeClr val="bg1"/>
                </a:solidFill>
              </a:rPr>
              <a:t>(Ustawa z dnia 5 sierpnia 2022 r. o dodatku węglowym)</a:t>
            </a:r>
          </a:p>
          <a:p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4132" y="2581055"/>
          <a:ext cx="5253400" cy="1407859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62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Liczba gospodarstw domowych, które otrzymały dodatek osłonowy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Kwota wypłaconych dodatków osłonowych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812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521 110,80 zł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74132" y="4880150"/>
          <a:ext cx="5253400" cy="1488151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Liczba wszystkich pozytywnie rozpatrzonych wniosków o dodatek węglowy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wydatkowana na dodatki węglowe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1013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3 039 000,00 zł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23" y="454668"/>
            <a:ext cx="493712" cy="81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ollier, dig, labor, miner, mining, rock, working icon - Download on ...">
            <a:extLst>
              <a:ext uri="{FF2B5EF4-FFF2-40B4-BE49-F238E27FC236}">
                <a16:creationId xmlns:a16="http://schemas.microsoft.com/office/drawing/2014/main" id="{EFE5F1DE-B54E-E63A-2204-6BB8BD0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42" y="4775142"/>
            <a:ext cx="1556791" cy="15567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guro de Decesos y Vida – Grupo Surbroker Mediadores de Seguros">
            <a:extLst>
              <a:ext uri="{FF2B5EF4-FFF2-40B4-BE49-F238E27FC236}">
                <a16:creationId xmlns:a16="http://schemas.microsoft.com/office/drawing/2014/main" id="{08E39B6C-DCCC-B140-2961-A015581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554803"/>
            <a:ext cx="1556791" cy="13403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3751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924" y="548679"/>
            <a:ext cx="7762017" cy="735767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 i energetyczne 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6001" y="1537804"/>
            <a:ext cx="10882985" cy="4896544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DODATEK ELEKTRYCZNY </a:t>
            </a:r>
            <a:r>
              <a:rPr lang="pl-PL" sz="1600" i="1" u="sng" dirty="0">
                <a:solidFill>
                  <a:schemeClr val="bg1"/>
                </a:solidFill>
              </a:rPr>
              <a:t>(</a:t>
            </a:r>
            <a:r>
              <a:rPr lang="pl-PL" sz="1600" i="1" dirty="0">
                <a:solidFill>
                  <a:schemeClr val="bg1"/>
                </a:solidFill>
              </a:rPr>
              <a:t>Ustawa z dnia 7 października 2022 r. o szczególnych rozwiązaniach służących ochronie odbiorców energii elektrycznej  w 2023 roku  w związku z sytuacją na rynku energii elektrycznej)</a:t>
            </a: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DODATEK DO INNYCH ŻRÓDEŁ CIEPŁA </a:t>
            </a:r>
            <a:r>
              <a:rPr lang="pl-PL" sz="1600" u="sng" dirty="0">
                <a:solidFill>
                  <a:schemeClr val="bg1"/>
                </a:solidFill>
              </a:rPr>
              <a:t>(</a:t>
            </a:r>
            <a:r>
              <a:rPr lang="pl-PL" sz="1500" i="1" dirty="0">
                <a:solidFill>
                  <a:schemeClr val="bg1"/>
                </a:solidFill>
              </a:rPr>
              <a:t>Ustawa z dnia 15 września 2022 r. o szczególnych rozwiązaniach w zakresie źródeł ciepła w związku z sytuacją na rynku paliw)</a:t>
            </a:r>
          </a:p>
          <a:p>
            <a:pPr algn="just"/>
            <a:endParaRPr lang="pl-PL" sz="15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r>
              <a:rPr lang="pl-PL" sz="1600" i="1" u="sng" dirty="0">
                <a:solidFill>
                  <a:schemeClr val="bg1"/>
                </a:solidFill>
              </a:rPr>
              <a:t> </a:t>
            </a:r>
            <a:endParaRPr lang="pl-PL" sz="16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58281"/>
              </p:ext>
            </p:extLst>
          </p:nvPr>
        </p:nvGraphicFramePr>
        <p:xfrm>
          <a:off x="3528978" y="2195628"/>
          <a:ext cx="7678001" cy="1820801"/>
        </p:xfrm>
        <a:graphic>
          <a:graphicData uri="http://schemas.openxmlformats.org/drawingml/2006/table">
            <a:tbl>
              <a:tblPr firstRow="1" firstCol="1">
                <a:tableStyleId>{8A107856-5554-42FB-B03E-39F5DBC370BA}</a:tableStyleId>
              </a:tblPr>
              <a:tblGrid>
                <a:gridCol w="217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Wysokość dodatku elektrycznego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Liczba złożonych wniosków o dodatek elektryczny do 31.12.2022 r.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Liczba pozytywnie rozstrzygniętych wniosków o wypłatę dodatku elektrycznego do 31.12.2022 r.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Kwota podstawowa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(1000 zł)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17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8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Kwota podwyższona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(1500 zł)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35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12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RAZEM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52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20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21993"/>
              </p:ext>
            </p:extLst>
          </p:nvPr>
        </p:nvGraphicFramePr>
        <p:xfrm>
          <a:off x="3528977" y="4491222"/>
          <a:ext cx="7678001" cy="2268316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20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Surowiec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opałowy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Liczba wypłaconych dodatków dla gospodarstw domowych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Kwota wydatkowana na wypłatę dodatków dla gospodarstw domowych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Pellet drzewny lub inny rodzaj biomasy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225000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Drewno kawałkowe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284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284000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Skroplony gaz LPG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24000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Kocioł olejowy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108000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RAZEM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461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641000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7" y="369430"/>
            <a:ext cx="576064" cy="85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Watson-Glaser Critical Thinking Appraisal III">
            <a:extLst>
              <a:ext uri="{FF2B5EF4-FFF2-40B4-BE49-F238E27FC236}">
                <a16:creationId xmlns:a16="http://schemas.microsoft.com/office/drawing/2014/main" id="{3E94234D-ECA4-0BB4-4296-C106CB67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" y="2337232"/>
            <a:ext cx="2221196" cy="1507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C Snair &amp; Son - Home | Facebook">
            <a:extLst>
              <a:ext uri="{FF2B5EF4-FFF2-40B4-BE49-F238E27FC236}">
                <a16:creationId xmlns:a16="http://schemas.microsoft.com/office/drawing/2014/main" id="{171B629D-7179-B4E3-3B77-1BA6976D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4" y="4695376"/>
            <a:ext cx="1885950" cy="1885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1654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884" y="420706"/>
            <a:ext cx="7389436" cy="63031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Strategia Rozwoju Gminy Nieporęt na lata 2022 - 2030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1804" y="1319855"/>
            <a:ext cx="8568952" cy="457449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b="1" dirty="0">
                <a:solidFill>
                  <a:schemeClr val="bg1"/>
                </a:solidFill>
              </a:rPr>
              <a:t>W grudniu 2021 roku rozpoczęły się prace nad stworzeniem Strategii Rozwoju Gminy Nieporęt na lata 2022-2030.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W 2022 roku realizowane zostały następujące etapy prac: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opracowana została diagnoza sytuacji społecznej, gospodarczej i przestrzennej gminy, przygotowanej na potrzeby strategii;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przeprowadzone zostało badanie ankietowe online wśród mieszkańców gminy, którego zadaniem miało być odzwierciedlenie rzeczywistych potrzeb mieszkańców dotyczących rozwoju gminy);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w dniu 20.06.2022 r. w Urzędzie Gminy odbyło się spotkanie warsztatowe                                 z mieszkańcami gminy oraz przedstawicielami różnych grup aktywności publicznej;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opracowany został projekt dokumentu pn. „Strategii Rozwoju Gminy Nieporęt na lata 2022-2030”;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w trzecim kwartale 2022 r. przeprowadzone zostały pierwsze konsultacje dokumentu poprzez zbieranie uwag i opinii z wykorzystaniem formularza konsultacyjnego dostępnego na stronie internetowej gminy.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po zakończeniu etapu konsultacyjnego, wdrożony został proces uzgodnień                            z sąsiednimi gminami, Wodami Polskimi, Regionalną Dyrekcją Ochrony Środowiska oraz Mazowieckim Wojewódzkim Inspektorem Sanitarnym. Projekt dokumentu przedłożono także do zaopiniowania Zarządowi Województwa Mazowieckiego.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Aktualnie dokument zakończył już ścieżkę uzgodnień, konsultacji i opiniowania. Etapem kończącym jest przedłożenie projektu dokumentu Radzie Gminy Nieporęt,   w celu jego uchwalenia.</a:t>
            </a:r>
          </a:p>
          <a:p>
            <a:endParaRPr lang="pl-PL" sz="4800" b="1" dirty="0">
              <a:solidFill>
                <a:schemeClr val="bg1"/>
              </a:solidFill>
            </a:endParaRPr>
          </a:p>
          <a:p>
            <a:endParaRPr lang="pl-PL" dirty="0"/>
          </a:p>
          <a:p>
            <a:r>
              <a:rPr lang="pl-PL" dirty="0"/>
              <a:t>             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268620"/>
            <a:ext cx="576064" cy="100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Linkar Formacion y Experiencia, reto del Sistema Maduro de ...">
            <a:extLst>
              <a:ext uri="{FF2B5EF4-FFF2-40B4-BE49-F238E27FC236}">
                <a16:creationId xmlns:a16="http://schemas.microsoft.com/office/drawing/2014/main" id="{9280E090-895B-7D1C-A166-7B652C6C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3501008"/>
            <a:ext cx="3810000" cy="31594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1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917948" y="457815"/>
            <a:ext cx="7469166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Demografia w Gminie Nieporęt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7828" y="1298549"/>
            <a:ext cx="1087320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Zgodnie z danymi zamieszczonymi w Banku Danych Lokalnych GUS według stanu na dzień 30.06.2022 r.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pl-PL" i="1" u="sng" dirty="0">
                <a:solidFill>
                  <a:schemeClr val="bg1"/>
                </a:solidFill>
              </a:rPr>
              <a:t>w Gminie Nieporęt zamieszkiwało 16 946</a:t>
            </a:r>
            <a:r>
              <a:rPr lang="pl-PL" i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Zgodnie z danymi zawartymi w rejestrze wyborców według stanu na dzień 31.12.2022 r. </a:t>
            </a:r>
            <a:r>
              <a:rPr lang="pl-PL" u="sng" dirty="0">
                <a:solidFill>
                  <a:schemeClr val="bg1"/>
                </a:solidFill>
              </a:rPr>
              <a:t>w Gminie Nieporęt zamieszkiwało   15 116 osób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♀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u="sng" dirty="0">
                <a:solidFill>
                  <a:schemeClr val="bg1"/>
                </a:solidFill>
              </a:rPr>
              <a:t>liczba kobiet zwiększyła się o  1,37%, </a:t>
            </a:r>
            <a:r>
              <a:rPr lang="pl-PL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♂</a:t>
            </a:r>
            <a:r>
              <a:rPr lang="pl-PL" u="sng" dirty="0">
                <a:solidFill>
                  <a:schemeClr val="bg1"/>
                </a:solidFill>
              </a:rPr>
              <a:t> liczba mężczyzn zwiększyła się o 1,95 %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Przyrost naturalny w Gminie Nieporęt za 2022 rok jest ujemny</a:t>
            </a:r>
            <a:r>
              <a:rPr lang="pl-PL" dirty="0">
                <a:solidFill>
                  <a:srgbClr val="009900"/>
                </a:solidFill>
              </a:rPr>
              <a:t>: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- liczby zarejestrowanych urodzeń 118 (w 2021 r. – 133, w 2020 r. – 129, w 2019 r. – 121);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- liczby zarejestrowanych zgonów 136 (w 2021 r. -162, w 2020 r. – 148 ,w 2019 r. – 115); </a:t>
            </a: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			</a:t>
            </a:r>
          </a:p>
          <a:p>
            <a:r>
              <a:rPr lang="pl-PL" dirty="0">
                <a:solidFill>
                  <a:schemeClr val="bg1"/>
                </a:solidFill>
              </a:rPr>
              <a:t>			W Urzędzie Stanu Cywilnego w Nieporęcie w 2022 roku zostało zarejestrowanych</a:t>
            </a:r>
          </a:p>
          <a:p>
            <a:r>
              <a:rPr lang="pl-PL" dirty="0">
                <a:solidFill>
                  <a:schemeClr val="bg1"/>
                </a:solidFill>
              </a:rPr>
              <a:t>			117 związków małżeńskich (w tym śluby cywilne i śluby konkordatowe). </a:t>
            </a:r>
          </a:p>
          <a:p>
            <a:r>
              <a:rPr lang="pl-PL" dirty="0">
                <a:solidFill>
                  <a:schemeClr val="bg1"/>
                </a:solidFill>
              </a:rPr>
              <a:t>			Poza lokalem Urzędu Stanu Cywilnego w Nieporęcie odbyło się w 2022 rok </a:t>
            </a:r>
          </a:p>
          <a:p>
            <a:r>
              <a:rPr lang="pl-PL" dirty="0">
                <a:solidFill>
                  <a:schemeClr val="bg1"/>
                </a:solidFill>
              </a:rPr>
              <a:t>			43 uroczystości zawarcia małżeństwa, podczas których strony złożyły przysięgę 				małżeńską przed urzędnikiem stanu cywilnego. 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270877" y="337133"/>
            <a:ext cx="491712" cy="732139"/>
          </a:xfrm>
          <a:prstGeom prst="rect">
            <a:avLst/>
          </a:prstGeom>
        </p:spPr>
      </p:pic>
      <p:pic>
        <p:nvPicPr>
          <p:cNvPr id="10242" name="Picture 2" descr="Versicherungen mietvertrag: Standesamt rede persönlich vorlage">
            <a:extLst>
              <a:ext uri="{FF2B5EF4-FFF2-40B4-BE49-F238E27FC236}">
                <a16:creationId xmlns:a16="http://schemas.microsoft.com/office/drawing/2014/main" id="{5EAE8996-7DA7-104C-0FE0-C4D4D4CD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4" y="4149080"/>
            <a:ext cx="1905000" cy="2324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845940" y="381329"/>
            <a:ext cx="7416824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Programy zdrowotne  w Gminie Nieporęt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765820" y="1437049"/>
            <a:ext cx="109452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2022 roku kontynuowana była realizacja gminnych programów z zakresu polityki zdrowotnej: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„Program polityki zdrowotnej w zakresie rehabilitacji leczniczej mieszkańców Gminy 					Nieporęt na lata 2022-2024”.</a:t>
            </a:r>
            <a:r>
              <a:rPr lang="pl-PL" sz="1600" dirty="0">
                <a:solidFill>
                  <a:schemeClr val="bg1"/>
                </a:solidFill>
              </a:rPr>
              <a:t> (Uchwała Nr XLVIII/130/2022 z dn. 25.11.2021 r.)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Program realizował wyłoniony w drodze konkursu podmiot leczniczy - Centrum 						</a:t>
            </a:r>
            <a:r>
              <a:rPr lang="pl-PL" sz="1600" dirty="0" err="1">
                <a:solidFill>
                  <a:schemeClr val="bg1"/>
                </a:solidFill>
              </a:rPr>
              <a:t>Medyczn</a:t>
            </a:r>
            <a:r>
              <a:rPr lang="pl-PL" sz="1600" dirty="0">
                <a:solidFill>
                  <a:schemeClr val="bg1"/>
                </a:solidFill>
              </a:rPr>
              <a:t>	e Nieporęt Sp. z o.o.,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wysokość dotacji - 100.000,00 zł.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ilość osób objętych Programem – 100 osób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liczba wykonanych zabiegów rehabilitacyjnych - 3950.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„Program polityki zdrowotnej w zakresie szczepień ochronnych przeciwko 	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grypie dla osób w wieku 55 lat i powyżej, zamieszkałych na 	terenie Gminy Nieporęt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na lata 2020-2022”.</a:t>
            </a:r>
            <a:r>
              <a:rPr lang="pl-PL" sz="1600" dirty="0">
                <a:solidFill>
                  <a:schemeClr val="bg1"/>
                </a:solidFill>
              </a:rPr>
              <a:t> (Uchwała Nr XXVII/63/2020 z dn.25.06.20r., zm. Uchwała Nr 							XXXVIII/47/2021 z dn. 27.05.21 r.)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Program realizował wyłoniony w drodze konkursu podmiot leczniczy – Centrum 						Medyczne Nieporęt Sp. z o.o.,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wysokość dotacji - 20.000,00 zł,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ilość osób objętych Programem – 333 osoby.</a:t>
            </a:r>
            <a:endParaRPr lang="pl-PL" sz="1600" b="1" dirty="0">
              <a:solidFill>
                <a:schemeClr val="bg1"/>
              </a:solidFill>
            </a:endParaRPr>
          </a:p>
          <a:p>
            <a:endParaRPr lang="pl-PL" sz="1500" b="1" dirty="0"/>
          </a:p>
          <a:p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054853" y="198740"/>
            <a:ext cx="576064" cy="857736"/>
          </a:xfrm>
          <a:prstGeom prst="rect">
            <a:avLst/>
          </a:prstGeom>
        </p:spPr>
      </p:pic>
      <p:pic>
        <p:nvPicPr>
          <p:cNvPr id="11266" name="Picture 2" descr="Medical Services in Phnom Penh , Cambodia - Lovely Nature">
            <a:extLst>
              <a:ext uri="{FF2B5EF4-FFF2-40B4-BE49-F238E27FC236}">
                <a16:creationId xmlns:a16="http://schemas.microsoft.com/office/drawing/2014/main" id="{A8ACFCBC-8B41-C4E3-8659-35B924C5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674">
            <a:off x="-48947" y="2698077"/>
            <a:ext cx="3141115" cy="22668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53852" y="4220623"/>
            <a:ext cx="9996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W 2022 r. Gmina Nieporęt otrzymała tytuł Propagatora Szczepień Przeciw Grypie i COVID-19 Ogólnopolskiego Programu Zwalczania Grypy w ramach konkursu, którego celem była aktywizacja jednostek samorządu terytorialnego w zakresie realizacji programów zdrowotnych oraz popularyzacja samorządowych programów zdrowotnych w dziedzinie profilaktyki grypy. W województwie mazowieckiem tytuł ten nadano jedynie dwóm gminom, w tym Gminie Nieporęt.</a:t>
            </a: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30674" y="482096"/>
            <a:ext cx="538570" cy="80190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386243"/>
            <a:ext cx="5721075" cy="249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Zwój: poziomy 6"/>
          <p:cNvSpPr/>
          <p:nvPr/>
        </p:nvSpPr>
        <p:spPr>
          <a:xfrm>
            <a:off x="1845940" y="571781"/>
            <a:ext cx="748883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Programy zdrowotne  w Gminie Nieporęt 2022 roku</a:t>
            </a:r>
          </a:p>
        </p:txBody>
      </p:sp>
    </p:spTree>
    <p:extLst>
      <p:ext uri="{BB962C8B-B14F-4D97-AF65-F5344CB8AC3E}">
        <p14:creationId xmlns:p14="http://schemas.microsoft.com/office/powerpoint/2010/main" val="303571908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2638028" y="668382"/>
            <a:ext cx="6912768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Zakup świadczeń zdrowotnych 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621804" y="1628800"/>
            <a:ext cx="1101722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solidFill>
                  <a:schemeClr val="bg1"/>
                </a:solidFill>
              </a:rPr>
              <a:t>			</a:t>
            </a:r>
            <a:r>
              <a:rPr lang="pl-PL" dirty="0">
                <a:solidFill>
                  <a:schemeClr val="bg1"/>
                </a:solidFill>
              </a:rPr>
              <a:t>Pomoc finansowa Powiatowi Legionowskiemu –  dofinansowanie kosztów 						funkcjonowania specjalistycznych ambulatoryjnych świadczeń gwarantowanych 				opieki zdrowotnej w zakresie chirurgii ogólnej oraz chirurgii urazowo-ortopedycznej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udział Gminy Nieporęt wyniosła 82 452,50 złotych,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z ambulatorium chirurgicznego skorzystało 357 mieszkańców Gminy Nieporęt.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lvl="3" algn="just"/>
            <a:endParaRPr lang="pl-PL" dirty="0">
              <a:solidFill>
                <a:schemeClr val="bg1"/>
              </a:solidFill>
            </a:endParaRPr>
          </a:p>
          <a:p>
            <a:pPr lvl="3" algn="just"/>
            <a:r>
              <a:rPr lang="pl-PL" dirty="0">
                <a:solidFill>
                  <a:schemeClr val="bg1"/>
                </a:solidFill>
              </a:rPr>
              <a:t>Pomoc finansowa Powiatowi Nowodworskiemu – dofinansowanie kosztów majątkowych związanych z zakupem aparatu KTG na potrzeby badań chorych na COVID-19 ciężarnych pacjentek Oddziału Ginekologiczno-Położniczego przekształcanego w oddział </a:t>
            </a:r>
            <a:r>
              <a:rPr lang="pl-PL" dirty="0" err="1">
                <a:solidFill>
                  <a:schemeClr val="bg1"/>
                </a:solidFill>
              </a:rPr>
              <a:t>covidowy</a:t>
            </a:r>
            <a:r>
              <a:rPr lang="pl-PL" dirty="0">
                <a:solidFill>
                  <a:schemeClr val="bg1"/>
                </a:solidFill>
              </a:rPr>
              <a:t>  w związku z przeciwdziałaniem COVID-19                    w Nowodworskim Centrum Medycznym, które hospitalizuje mieszkańców Gminy Nieporęt.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kwota dotacji wyniosła 30.000,00 złotych,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hospitalizowano 154 mieszkańców Gminy Nieporęt.</a:t>
            </a:r>
          </a:p>
          <a:p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054852" y="456218"/>
            <a:ext cx="648072" cy="9649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8" y="1412776"/>
            <a:ext cx="1800200" cy="207023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" y="4238225"/>
            <a:ext cx="1944501" cy="1944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4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340768"/>
            <a:ext cx="10882985" cy="46536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dirty="0">
                <a:solidFill>
                  <a:schemeClr val="bg1"/>
                </a:solidFill>
              </a:rPr>
              <a:t>Uwzględniając w szczególności regionalną mapę potrzeb zdrowotnych, priorytety dla regionalnej polityki zdrowotnej oraz stan dostępności do świadczeń opieki zdrowotnej na terenie Gminy Nieporęt w celu zaspokajania potrzeb wspólnoty samorządowej w zakresie ochrony zdrowia, Gmina Nieporęt sfinansowała dla mieszkańców Gminy Nieporęt świadczenia zdrowotne, których realizatorem był podmiot leczniczy - Centrum Medyczne Nieporęt Sp. z o. o.: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rehabilitacji leczniczej </a:t>
            </a:r>
            <a:r>
              <a:rPr lang="pl-PL" sz="6400" dirty="0">
                <a:solidFill>
                  <a:schemeClr val="bg1"/>
                </a:solidFill>
              </a:rPr>
              <a:t>- lekarską ambulatoryjną opiekę rehabilitacyjną (wizyty lekarskie), badania USG, RTG i laboratoryjne. W ramach umowy udzielono 1 102 wizyt lekarskich. Całkowity koszt realizacji umowy wyniósł 132.585 zł.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diabetologii </a:t>
            </a:r>
            <a:r>
              <a:rPr lang="pl-PL" sz="6400" dirty="0">
                <a:solidFill>
                  <a:schemeClr val="bg1"/>
                </a:solidFill>
              </a:rPr>
              <a:t>- lekarską ambulatoryjną opiekę diabetologiczną (wizyty lekarskie, badania laboratoryjne, diagnostyka radiologiczne i ultrasonograficzna). W ramach umowy udzielono 270 wizyt lekarskich oraz 454 świadczeń laboratoryjnych. Całkowity koszt realizacji umowy wyniósł 38.445,00 zł.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rehabilitacji leczniczej po przebytym zachorowaniu na COVID-19 </a:t>
            </a:r>
            <a:r>
              <a:rPr lang="pl-PL" sz="6400" dirty="0">
                <a:solidFill>
                  <a:schemeClr val="bg1"/>
                </a:solidFill>
              </a:rPr>
              <a:t>z powikłaniami obejmującymi narządu ruchu; koszt realizacji świadczeń - 120.500,00 zł, w tym kwota 80.500,00 zł pochodziła z nagrody                     w Konkursie „Rosnąca Odporność” za wysoki poziom </a:t>
            </a:r>
            <a:r>
              <a:rPr lang="pl-PL" sz="6400" dirty="0" err="1">
                <a:solidFill>
                  <a:schemeClr val="bg1"/>
                </a:solidFill>
              </a:rPr>
              <a:t>wyszczepienia</a:t>
            </a:r>
            <a:r>
              <a:rPr lang="pl-PL" sz="6400" dirty="0">
                <a:solidFill>
                  <a:schemeClr val="bg1"/>
                </a:solidFill>
              </a:rPr>
              <a:t> (Narodowy Program Szczepień przeciw COVID-19). Zrealizowano 1 822 zabiegi fizjoterapeutyczne.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264231"/>
            <a:ext cx="648072" cy="9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wój: poziomy 5">
            <a:extLst>
              <a:ext uri="{FF2B5EF4-FFF2-40B4-BE49-F238E27FC236}">
                <a16:creationId xmlns:a16="http://schemas.microsoft.com/office/drawing/2014/main" id="{4404537E-6044-A455-2B68-D836F3790248}"/>
              </a:ext>
            </a:extLst>
          </p:cNvPr>
          <p:cNvSpPr/>
          <p:nvPr/>
        </p:nvSpPr>
        <p:spPr>
          <a:xfrm>
            <a:off x="2494012" y="618212"/>
            <a:ext cx="676875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Zakup świadczeń zdrowotnych  w 2022 rok</a:t>
            </a:r>
          </a:p>
        </p:txBody>
      </p:sp>
      <p:pic>
        <p:nvPicPr>
          <p:cNvPr id="12290" name="Picture 2" descr="Centrum Medyczne Nieporęt. Zakończono modernizację części ...">
            <a:extLst>
              <a:ext uri="{FF2B5EF4-FFF2-40B4-BE49-F238E27FC236}">
                <a16:creationId xmlns:a16="http://schemas.microsoft.com/office/drawing/2014/main" id="{4FB82B27-15AD-B147-3574-FD4CA7FF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4653136"/>
            <a:ext cx="4344005" cy="20882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362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5780" y="1067717"/>
            <a:ext cx="108012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Publiczne placówki oświatowe: 6 szkół, 4 przedszkola. </a:t>
            </a:r>
          </a:p>
          <a:p>
            <a:pPr lvl="0" algn="just"/>
            <a:endParaRPr lang="pl-PL" b="1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Sieć publicznych placówek oświatowych uzupełniają funkcjonujące na terenie Gminy,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przedszkola niepubliczne – 8 placówek</a:t>
            </a:r>
            <a:r>
              <a:rPr lang="pl-PL" dirty="0">
                <a:solidFill>
                  <a:schemeClr val="bg1"/>
                </a:solidFill>
              </a:rPr>
              <a:t>.</a:t>
            </a: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niepubliczna szkoła podstawowa – Modelowa Szkoła</a:t>
            </a:r>
            <a:r>
              <a:rPr lang="pl-PL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w której uczą się uczniowie na poziomach wszystkich klas,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zarówno w systemie stacjonarnym, jak i w nauczaniu domowym.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Liczba uczniów w szkole – 102 (stan na 1 grudnia 2022 r.)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b="1" dirty="0">
                <a:solidFill>
                  <a:srgbClr val="CC0099"/>
                </a:solidFill>
              </a:rPr>
              <a:t>Liceum Ogólnokształcące im. Stanisława Lema w Stanisławowie Pierwszym</a:t>
            </a:r>
            <a:r>
              <a:rPr lang="pl-PL" b="1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W roku szkolnym 2021/2022 funkcjonowało w szkole 5 klas: dwie klasy trzecie (profile: ekonomiczno-bankowy i europejsko-prawny), dwie klasy drugie (profile: humanistyczno-społeczny i matematyczno-biologiczny oraz jedna klasa pierwsza o profilu europejskim. </a:t>
            </a:r>
          </a:p>
          <a:p>
            <a:pPr algn="just"/>
            <a:endParaRPr lang="pl-PL" b="1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1 września 2022 r. naukę w liceum rozpoczęli uczniowie klas pierwszych                 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o profilach: dziennikarskim i matematyczno-geograficzno-angielskim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W roku szkolnym 2022/2023 funkcjonuje w szkole </a:t>
            </a:r>
            <a:r>
              <a:rPr lang="pl-PL" b="1" dirty="0">
                <a:solidFill>
                  <a:schemeClr val="bg1"/>
                </a:solidFill>
                <a:highlight>
                  <a:srgbClr val="FFFF00"/>
                </a:highlight>
              </a:rPr>
              <a:t>7 klas</a:t>
            </a:r>
            <a:r>
              <a:rPr lang="pl-PL" b="1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do których uczęszcza łącznie </a:t>
            </a:r>
            <a:r>
              <a:rPr lang="pl-PL" b="1" dirty="0">
                <a:solidFill>
                  <a:schemeClr val="bg1"/>
                </a:solidFill>
                <a:highlight>
                  <a:srgbClr val="FFFF00"/>
                </a:highlight>
              </a:rPr>
              <a:t>162 uczniów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pl-PL" i="1" dirty="0">
                <a:solidFill>
                  <a:schemeClr val="bg1"/>
                </a:solidFill>
              </a:rPr>
              <a:t>stan na 31 grudnia 2022 r.)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270877" y="445336"/>
            <a:ext cx="668612" cy="995536"/>
          </a:xfrm>
          <a:prstGeom prst="rect">
            <a:avLst/>
          </a:prstGeom>
        </p:spPr>
      </p:pic>
      <p:sp>
        <p:nvSpPr>
          <p:cNvPr id="3" name="Zwój: poziomy 2">
            <a:extLst>
              <a:ext uri="{FF2B5EF4-FFF2-40B4-BE49-F238E27FC236}">
                <a16:creationId xmlns:a16="http://schemas.microsoft.com/office/drawing/2014/main" id="{9CB89E7B-8C68-21CC-4A4F-FB09C8BB1CA0}"/>
              </a:ext>
            </a:extLst>
          </p:cNvPr>
          <p:cNvSpPr/>
          <p:nvPr/>
        </p:nvSpPr>
        <p:spPr>
          <a:xfrm>
            <a:off x="1917948" y="704523"/>
            <a:ext cx="7416824" cy="477163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Oświata w Gminie Nieporęt w 2022 roku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2050" name="Picture 2" descr="She Walks Into School Each Morning as I Hold My Breath - Her View From Home">
            <a:extLst>
              <a:ext uri="{FF2B5EF4-FFF2-40B4-BE49-F238E27FC236}">
                <a16:creationId xmlns:a16="http://schemas.microsoft.com/office/drawing/2014/main" id="{A97CD264-24BE-F981-8DED-792CC2F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204864"/>
            <a:ext cx="10452277" cy="453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1804" y="60605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44652" y="1340768"/>
            <a:ext cx="1053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565353" y="289674"/>
            <a:ext cx="491712" cy="73213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44652" y="1196752"/>
            <a:ext cx="1082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RAPORT O STANIE GMINY NIEPORĘT ZA 2022 ROK</a:t>
            </a:r>
            <a:r>
              <a:rPr lang="pl-PL" sz="1600" kern="0" dirty="0">
                <a:solidFill>
                  <a:prstClr val="black"/>
                </a:solidFill>
              </a:rPr>
              <a:t> – 5. Raport o stanie Gminy Nieporęt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>
                <a:solidFill>
                  <a:prstClr val="black"/>
                </a:solidFill>
              </a:rPr>
              <a:t>p</a:t>
            </a:r>
            <a:r>
              <a:rPr lang="pl-PL" sz="1400" kern="0" noProof="0" dirty="0">
                <a:solidFill>
                  <a:prstClr val="black"/>
                </a:solidFill>
              </a:rPr>
              <a:t>odstawa prawna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art. 28aa ustawy z dnia 8 marca 1990 r.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samorządzie gminnym</a:t>
            </a:r>
            <a:r>
              <a:rPr lang="pl-PL" sz="1400" kern="0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Raport obejmuje podsumowanie działalności </a:t>
            </a:r>
            <a:r>
              <a:rPr lang="pl-PL" sz="1400" kern="0" noProof="0" dirty="0">
                <a:solidFill>
                  <a:prstClr val="black"/>
                </a:solidFill>
              </a:rPr>
              <a:t>W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ójta Gminy Nieporęt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 2022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roku,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 szczególności realizację polityk, programów i strategii, uchwał rady gminy.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lang="pl-PL" sz="1400" kern="0" noProof="0" dirty="0" err="1">
                <a:solidFill>
                  <a:schemeClr val="bg1"/>
                </a:solidFill>
              </a:rPr>
              <a:t>p</a:t>
            </a:r>
            <a:r>
              <a:rPr lang="pl-PL" sz="1400" kern="0" dirty="0" err="1">
                <a:solidFill>
                  <a:schemeClr val="bg1"/>
                </a:solidFill>
              </a:rPr>
              <a:t>racowany</a:t>
            </a:r>
            <a:r>
              <a:rPr lang="pl-PL" sz="1400" kern="0" dirty="0">
                <a:solidFill>
                  <a:schemeClr val="bg1"/>
                </a:solidFill>
              </a:rPr>
              <a:t> na podstawie: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Strategii Rozwoju Gminy Nieporęt na lata 2015-2025, 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sprawozdań jednostek organizacyjnych, 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informacji zamieszczanych na </a:t>
            </a:r>
            <a:r>
              <a:rPr lang="pl-PL" sz="1400" kern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www.nieporet.pl</a:t>
            </a:r>
            <a:r>
              <a:rPr lang="pl-PL" sz="1400" kern="0" dirty="0">
                <a:solidFill>
                  <a:srgbClr val="002060"/>
                </a:solidFill>
              </a:rPr>
              <a:t>,</a:t>
            </a:r>
            <a:endParaRPr lang="pl-PL" sz="1400" kern="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Biuletynie Informacji Publicznej Gminy Nieporęt,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 następujących obszarach działalności Gminy: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mienie komunalne,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oświata,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zagospodarowanie przestrzenne,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gospodarka odpadami i ochrona środowiska,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zdrowie i pomoc społeczna,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sport, kultura fizyczna i rekreacja,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kultura i dziedzictwo narodowe,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komunikacja,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infrastruktura,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współpraca z organizacjami pozarządowymi,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bezpieczeństwo.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D1D95A55-6706-5B53-FDFE-890443D77E67}"/>
              </a:ext>
            </a:extLst>
          </p:cNvPr>
          <p:cNvSpPr txBox="1">
            <a:spLocks/>
          </p:cNvSpPr>
          <p:nvPr/>
        </p:nvSpPr>
        <p:spPr>
          <a:xfrm>
            <a:off x="1530289" y="364877"/>
            <a:ext cx="7354415" cy="6556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l-PL" sz="1800" b="1" dirty="0">
                <a:solidFill>
                  <a:srgbClr val="FFFF00"/>
                </a:solidFill>
              </a:rPr>
              <a:t>RAPORT o stanie Gminy Nieporęt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سامانه کارگزینی آنلاین - رزومه چیست و چگونه می توان یک رزومه عالی نوشت ...">
            <a:extLst>
              <a:ext uri="{FF2B5EF4-FFF2-40B4-BE49-F238E27FC236}">
                <a16:creationId xmlns:a16="http://schemas.microsoft.com/office/drawing/2014/main" id="{B27B9E55-E624-A617-E65C-D1B9FF1B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3" y="2348881"/>
            <a:ext cx="6608242" cy="4479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fra 5 pięć piątka żarówki LED (styl retro) | Cyfry">
            <a:extLst>
              <a:ext uri="{FF2B5EF4-FFF2-40B4-BE49-F238E27FC236}">
                <a16:creationId xmlns:a16="http://schemas.microsoft.com/office/drawing/2014/main" id="{DE599282-1D37-28AC-89ED-AFDCF4C6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34" y="2782947"/>
            <a:ext cx="652278" cy="10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845940" y="471535"/>
            <a:ext cx="712879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Placówki publiczne w gminie </a:t>
            </a:r>
            <a:r>
              <a:rPr lang="pl-PL" b="1" dirty="0" err="1">
                <a:solidFill>
                  <a:srgbClr val="FFFF00"/>
                </a:solidFill>
                <a:latin typeface="+mj-lt"/>
              </a:rPr>
              <a:t>nieporęt</a:t>
            </a:r>
            <a:r>
              <a:rPr lang="pl-PL" b="1" dirty="0">
                <a:solidFill>
                  <a:srgbClr val="FFFF00"/>
                </a:solidFill>
                <a:latin typeface="+mj-lt"/>
              </a:rPr>
              <a:t> w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5780" y="1628800"/>
            <a:ext cx="10801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38828" y="218646"/>
            <a:ext cx="677903" cy="100937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29244"/>
              </p:ext>
            </p:extLst>
          </p:nvPr>
        </p:nvGraphicFramePr>
        <p:xfrm>
          <a:off x="981845" y="1717431"/>
          <a:ext cx="10297144" cy="3875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47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Gminne Przedszkola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liczba gminnych przedszkoli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nauczycieli*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35</a:t>
                      </a: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pracowników administracyjno- obsługowych*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przedszkolaków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oddziałów przedszkolnych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średnia liczba dzieci przypadająca na 1 oddział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21,9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6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Szkoły podstawowe prowadzone przez Gminę Nieporęt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gminnych szkół podstawowych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nauczycieli w szkołach podstawowych**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pracowników administracyjno- obsługowych w szkołach**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uczniów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1839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oddziałów szkolnych,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 tym sportowych: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18</a:t>
                      </a: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5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średnia liczba uczniów przypadająca na 1 oddział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22ECF81-7183-934D-4197-B767E8D8E7BE}"/>
              </a:ext>
            </a:extLst>
          </p:cNvPr>
          <p:cNvSpPr txBox="1"/>
          <p:nvPr/>
        </p:nvSpPr>
        <p:spPr>
          <a:xfrm>
            <a:off x="981845" y="5877272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*</a:t>
            </a:r>
            <a:r>
              <a:rPr lang="pl-PL" sz="1400" kern="150" dirty="0">
                <a:solidFill>
                  <a:schemeClr val="bg1"/>
                </a:solidFill>
                <a:effectLst/>
                <a:latin typeface="+mn-lt"/>
              </a:rPr>
              <a:t>(bez GP w Wólce Radzymińskiej)</a:t>
            </a:r>
          </a:p>
          <a:p>
            <a:r>
              <a:rPr lang="pl-PL" sz="1400" kern="150" dirty="0">
                <a:solidFill>
                  <a:schemeClr val="bg1"/>
                </a:solidFill>
              </a:rPr>
              <a:t>**(z uwzględnieniem ZSP w Wólce Radzymińskiej)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297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701924" y="427973"/>
            <a:ext cx="7200800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Placówki niepubliczne w Gminie Nieporęt w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5780" y="1628800"/>
            <a:ext cx="10801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algn="just"/>
            <a:endParaRPr lang="pl-PL" sz="15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61648"/>
              </p:ext>
            </p:extLst>
          </p:nvPr>
        </p:nvGraphicFramePr>
        <p:xfrm>
          <a:off x="782190" y="1628800"/>
          <a:ext cx="10585175" cy="449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239">
                  <a:extLst>
                    <a:ext uri="{9D8B030D-6E8A-4147-A177-3AD203B41FA5}">
                      <a16:colId xmlns:a16="http://schemas.microsoft.com/office/drawing/2014/main" val="1576791217"/>
                    </a:ext>
                  </a:extLst>
                </a:gridCol>
                <a:gridCol w="5030026">
                  <a:extLst>
                    <a:ext uri="{9D8B030D-6E8A-4147-A177-3AD203B41FA5}">
                      <a16:colId xmlns:a16="http://schemas.microsoft.com/office/drawing/2014/main" val="1225945639"/>
                    </a:ext>
                  </a:extLst>
                </a:gridCol>
                <a:gridCol w="2511910">
                  <a:extLst>
                    <a:ext uri="{9D8B030D-6E8A-4147-A177-3AD203B41FA5}">
                      <a16:colId xmlns:a16="http://schemas.microsoft.com/office/drawing/2014/main" val="730323921"/>
                    </a:ext>
                  </a:extLst>
                </a:gridCol>
              </a:tblGrid>
              <a:tr h="32182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Przedszkola Niepubliczne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przedszkoli niepublicznych</a:t>
                      </a:r>
                      <a:endParaRPr lang="pl-PL" sz="1600" kern="15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8</a:t>
                      </a: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02429"/>
                  </a:ext>
                </a:extLst>
              </a:tr>
              <a:tr h="3218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przedszkolaków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320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30555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przedszkolom w okresie I – VIII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4 334 909,25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7043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przedszkolom w okresie IX – XII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2 016 366,18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86601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rocznej dotacji przekazanej przedszkolom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063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6 351 275,43 zł</a:t>
                      </a: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96854"/>
                  </a:ext>
                </a:extLst>
              </a:tr>
              <a:tr h="3602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Niepubliczne szkoły podstawowe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niepublicznych szkół podstawowych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38332"/>
                  </a:ext>
                </a:extLst>
              </a:tr>
              <a:tr h="3218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uczniów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13803"/>
                  </a:ext>
                </a:extLst>
              </a:tr>
              <a:tr h="5678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szkole w okresie I – VIII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647 656,70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91912"/>
                  </a:ext>
                </a:extLst>
              </a:tr>
              <a:tr h="56789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szkole w okresie IX – XII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404 883,38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56331"/>
                  </a:ext>
                </a:extLst>
              </a:tr>
              <a:tr h="3877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rocznej dotacji przekazanej szkole niepublicznej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1 052 540,08 zł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964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3270" y="1611054"/>
            <a:ext cx="18473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  <a:cs typeface="Lucida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68243" y="234880"/>
            <a:ext cx="618658" cy="9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2004" y="98716"/>
            <a:ext cx="6794208" cy="64807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2400" b="1" dirty="0">
                <a:solidFill>
                  <a:schemeClr val="accent3"/>
                </a:solidFill>
              </a:rPr>
              <a:t/>
            </a:r>
            <a:br>
              <a:rPr lang="pl-PL" sz="2400" b="1" dirty="0">
                <a:solidFill>
                  <a:schemeClr val="accent3"/>
                </a:solidFill>
              </a:rPr>
            </a:br>
            <a:r>
              <a:rPr lang="pl-PL" sz="2000" b="1" cap="none" dirty="0">
                <a:solidFill>
                  <a:srgbClr val="FFFF00"/>
                </a:solidFill>
              </a:rPr>
              <a:t>Oświata w Gminie Nieporęt  w 2022 roku</a:t>
            </a:r>
            <a:endParaRPr lang="pl-PL" sz="2000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9836" y="836712"/>
            <a:ext cx="10369152" cy="5850564"/>
          </a:xfrm>
        </p:spPr>
        <p:txBody>
          <a:bodyPr>
            <a:noAutofit/>
          </a:bodyPr>
          <a:lstStyle/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Oświata publiczna – 37 337 396,02 zł 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Oświata niepubliczna – 7 403 815,51 zł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chemeClr val="bg1"/>
              </a:solidFill>
            </a:endParaRPr>
          </a:p>
          <a:p>
            <a:pPr marL="360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Refundacja innym </a:t>
            </a:r>
            <a:r>
              <a:rPr lang="pl-PL" sz="1600" b="1" dirty="0" err="1">
                <a:solidFill>
                  <a:schemeClr val="bg1"/>
                </a:solidFill>
              </a:rPr>
              <a:t>jst</a:t>
            </a:r>
            <a:r>
              <a:rPr lang="pl-PL" sz="1600" b="1" dirty="0">
                <a:solidFill>
                  <a:schemeClr val="bg1"/>
                </a:solidFill>
              </a:rPr>
              <a:t> – 1 745 693,11 zł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600" b="1" dirty="0">
                <a:solidFill>
                  <a:srgbClr val="FF0000"/>
                </a:solidFill>
              </a:rPr>
              <a:t>												</a:t>
            </a:r>
            <a:r>
              <a:rPr lang="pl-PL" sz="2400" b="1" dirty="0">
                <a:solidFill>
                  <a:srgbClr val="FF0000"/>
                </a:solidFill>
              </a:rPr>
              <a:t>łączna kwota  46 486 904,64 zł</a:t>
            </a:r>
            <a:r>
              <a:rPr lang="pl-PL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endParaRPr lang="pl-PL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6934"/>
              </p:ext>
            </p:extLst>
          </p:nvPr>
        </p:nvGraphicFramePr>
        <p:xfrm>
          <a:off x="1053852" y="1115787"/>
          <a:ext cx="10369153" cy="2086379"/>
        </p:xfrm>
        <a:graphic>
          <a:graphicData uri="http://schemas.openxmlformats.org/drawingml/2006/table">
            <a:tbl>
              <a:tblPr firstRow="1" firstCol="1" bandRow="1"/>
              <a:tblGrid>
                <a:gridCol w="231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832">
                <a:tc gridSpan="4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Oświata i wychowanie oraz Edukacyjna opieka wychowawcza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2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wynagrodzenia i  składniki naliczone od wynagrodzeń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związane z realizacją zadań statutowych jednostek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świadczenia na rzecz osób fizycznych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SimSun"/>
                          <a:cs typeface="Mangal"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majątkowe/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inwestycyjne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5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28 116 633,37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4 938 712,43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1 264 250,70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 636 330,32 zł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174 890,13 zł</a:t>
                      </a:r>
                    </a:p>
                    <a:p>
                      <a:pPr marL="457200" marR="0" lvl="0" indent="0" algn="ct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Modernizacja budynku SPSP - 2 206 579,07 zł (w tym środki niewygasające 947 482,53 zł) 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42878"/>
              </p:ext>
            </p:extLst>
          </p:nvPr>
        </p:nvGraphicFramePr>
        <p:xfrm>
          <a:off x="1053852" y="3546144"/>
          <a:ext cx="9361040" cy="1080119"/>
        </p:xfrm>
        <a:graphic>
          <a:graphicData uri="http://schemas.openxmlformats.org/drawingml/2006/table">
            <a:tbl>
              <a:tblPr firstRow="1" firstCol="1" bandRow="1"/>
              <a:tblGrid>
                <a:gridCol w="4681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0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Przedszkola i szkoła - dotacje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5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dotacji przekazanych przedszkolom niepublicznym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dotacji przekazanej niepublicznej szkole podstawowej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6 351 275,43 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Calibri" panose="020F0502020204030204" pitchFamily="34" charset="0"/>
                        </a:rPr>
                        <a:t>zł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1 052 540,08</a:t>
                      </a: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75994"/>
              </p:ext>
            </p:extLst>
          </p:nvPr>
        </p:nvGraphicFramePr>
        <p:xfrm>
          <a:off x="1053852" y="5085789"/>
          <a:ext cx="9361040" cy="1031587"/>
        </p:xfrm>
        <a:graphic>
          <a:graphicData uri="http://schemas.openxmlformats.org/drawingml/2006/table">
            <a:tbl>
              <a:tblPr firstRow="1" firstCol="1" bandRow="1"/>
              <a:tblGrid>
                <a:gridCol w="507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Refundacja innym 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jst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refundacji przekazanych placówkom oświatowym 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refundacji przekazanych placówkom oświatowym niepublicznym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186 331,24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1 559 361,87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413722" y="56682"/>
            <a:ext cx="577233" cy="8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499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7452" y="1484784"/>
            <a:ext cx="10513168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Rada Gminy Nieporęt w dniu 29 sierpnia 2021 r. podjęła uchwałę Nr XLIII/87/2021 w sprawie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Nieporęckiego Bonu Żłobkowego</a:t>
            </a:r>
            <a:r>
              <a:rPr lang="pl-PL" sz="18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(Dz. Urz. Woj. Mazowieckiego poz. 7536). </a:t>
            </a:r>
            <a:b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Bon przysługuje matce albo ojcu dziecka, opiekunowi faktycznemu dziecka w wieku od ukończenia  1 r.ż. do dnia objęcia dziecka wychowaniem przedszkolnym. </a:t>
            </a:r>
          </a:p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Świadczenie przyznawane jest 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wysokości 300 zł miesięcznie na każde dziecko</a:t>
            </a: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Pogram funkcjonuje od października 2021 r. i jest realizowany przez  </a:t>
            </a: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Gminny Ośrodek Pomocy Społecznej w Nieporęcie.</a:t>
            </a:r>
          </a:p>
          <a:p>
            <a:pPr algn="just">
              <a:spcBef>
                <a:spcPts val="0"/>
              </a:spcBef>
            </a:pPr>
            <a:endParaRPr lang="pl-PL" sz="1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l-PL" sz="1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2022 roku wydano 13 decyzji </a:t>
            </a:r>
          </a:p>
          <a:p>
            <a:pPr algn="just">
              <a:spcBef>
                <a:spcPts val="0"/>
              </a:spcBef>
            </a:pP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sprawie Bonu, na łączną kwotę</a:t>
            </a:r>
            <a:r>
              <a:rPr lang="pl-PL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70497,34</a:t>
            </a:r>
            <a:r>
              <a:rPr lang="pl-PL" dirty="0"/>
              <a:t> </a:t>
            </a:r>
            <a:r>
              <a:rPr lang="pl-PL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zł.</a:t>
            </a:r>
            <a:endParaRPr lang="pl-PL" b="1" i="1" dirty="0">
              <a:solidFill>
                <a:srgbClr val="C00000"/>
              </a:solidFill>
            </a:endParaRPr>
          </a:p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451709" y="336435"/>
            <a:ext cx="613148" cy="912952"/>
          </a:xfrm>
          <a:prstGeom prst="rect">
            <a:avLst/>
          </a:prstGeom>
        </p:spPr>
      </p:pic>
      <p:sp>
        <p:nvSpPr>
          <p:cNvPr id="6" name="Zwój: poziomy 5"/>
          <p:cNvSpPr/>
          <p:nvPr/>
        </p:nvSpPr>
        <p:spPr>
          <a:xfrm>
            <a:off x="1233872" y="355424"/>
            <a:ext cx="8280920" cy="79751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b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Gminna Pomoc Społeczna w 2022 roku</a:t>
            </a:r>
          </a:p>
          <a:p>
            <a:endParaRPr lang="pl-PL" sz="15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789040"/>
            <a:ext cx="6222520" cy="2182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635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5983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956" y="338273"/>
            <a:ext cx="6994554" cy="63521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Karta mieszkańca Gminy Nieporęt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124744"/>
            <a:ext cx="10666961" cy="57332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l-PL" sz="5600" b="1" dirty="0">
                <a:solidFill>
                  <a:schemeClr val="bg1"/>
                </a:solidFill>
              </a:rPr>
              <a:t>Rada Gminy Nieporęt uchwałą Nr XLVIII/128/2021 z dnia 25 listopada 2021 roku przyjęła Program „Karta Mieszkańca Gminy Nieporęt”. Program funkcjonuje od 1 lutego 2022 roku. 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Na Karcie Mieszkańca Gminy Nieporęt dostępne są:  Karta Biblioteczna Gminy Nieporęt, Nieporęcka Karta Komunikacyjna,  Nieporęcka Karta Rodziny 3+.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W 2022 roku wydano mieszkańcom gminy Nieporęt łącznie 2114 kart.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Zniżki, ulgi, korzyści, preferencje  dostępne dzięki Karcie Mieszkańca Gminy Nieporęt oraz Partnerom Programu: </a:t>
            </a:r>
          </a:p>
          <a:p>
            <a:pPr algn="just"/>
            <a:r>
              <a:rPr lang="pl-PL" sz="5600" b="1" u="sng" dirty="0">
                <a:solidFill>
                  <a:schemeClr val="bg1"/>
                </a:solidFill>
              </a:rPr>
              <a:t>Ulga komunikacyjna w transporcie publicznym: </a:t>
            </a:r>
            <a:endParaRPr lang="pl-PL" sz="5600" b="1" dirty="0">
              <a:solidFill>
                <a:schemeClr val="bg1"/>
              </a:solidFill>
            </a:endParaRP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za bilet 30-dniowy normalny imienny ważny w obu strefach biletowych (1+2) – mieszkaniec naszej gminy, posiadacz Karty, płaci tylko 120 zł oszczędzając 60 zł.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za 30 – dniowy bilet ulgowy mieszkaniec płaci 60 zł zamiast 90 zł! 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w przypadku biletu 90-dniowego normalnego imiennego, koszt wynosi  330 zł (czyli o 130 zł mniej).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ulgowy bilet odpowiednio wynosi 165 czyli o 65 zł mniej.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Różnicę w cenie pokrywa nieporęcki samorząd. </a:t>
            </a:r>
          </a:p>
          <a:p>
            <a:r>
              <a:rPr lang="pl-PL" sz="5600" b="1" u="sng" dirty="0">
                <a:solidFill>
                  <a:schemeClr val="bg1"/>
                </a:solidFill>
              </a:rPr>
              <a:t>Zniżki w obiektach Centrum Rekreacji Nieporęt: </a:t>
            </a:r>
          </a:p>
          <a:p>
            <a:r>
              <a:rPr lang="pl-PL" sz="5600" b="1" dirty="0">
                <a:solidFill>
                  <a:schemeClr val="bg1"/>
                </a:solidFill>
              </a:rPr>
              <a:t>- Aquapark Fala </a:t>
            </a:r>
          </a:p>
          <a:p>
            <a:r>
              <a:rPr lang="pl-PL" sz="5600" b="1" dirty="0">
                <a:solidFill>
                  <a:schemeClr val="bg1"/>
                </a:solidFill>
              </a:rPr>
              <a:t>- Kompleks Rekreacyjno-Wypoczynkowym Nieporęt-Pilawa</a:t>
            </a:r>
          </a:p>
          <a:p>
            <a:pPr algn="just"/>
            <a:endParaRPr lang="pl-PL" sz="56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50" y="197816"/>
            <a:ext cx="618037" cy="9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Profity dla posiadaczy Karty Mieszkańca Gminy Nieporęt. Urząd ...">
            <a:extLst>
              <a:ext uri="{FF2B5EF4-FFF2-40B4-BE49-F238E27FC236}">
                <a16:creationId xmlns:a16="http://schemas.microsoft.com/office/drawing/2014/main" id="{643522E7-1375-80F6-B136-CA4317FD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01" y="1340768"/>
            <a:ext cx="73628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652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989956" y="441163"/>
            <a:ext cx="6768752" cy="44987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1600" b="1" dirty="0">
                <a:solidFill>
                  <a:srgbClr val="FFFF00"/>
                </a:solidFill>
                <a:latin typeface="+mj-lt"/>
              </a:rPr>
              <a:t>Ochrona środowiska w Gminie Nieporęt w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7788" y="1364188"/>
            <a:ext cx="741682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W ramach </a:t>
            </a:r>
            <a:r>
              <a:rPr lang="pl-PL" sz="1600" b="1" dirty="0">
                <a:solidFill>
                  <a:schemeClr val="bg1"/>
                </a:solidFill>
              </a:rPr>
              <a:t>poprawy jakości powietrza </a:t>
            </a:r>
            <a:r>
              <a:rPr lang="pl-PL" sz="1600" dirty="0">
                <a:solidFill>
                  <a:schemeClr val="bg1"/>
                </a:solidFill>
              </a:rPr>
              <a:t>na terenie Gminy, Rada Gminy Nieporęt uchwaliła Regulamin w sprawie zasad udzielenia dotacji celowej z budżetu gminy Nieporęt na dofinansowanie kosztów inwestycji służących ochronie powietrza (Uchwała Nr LX/63/2022 z dn.23.06.22 r. ze zm.) 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2022 roku z Programu skorzystało 52 gospodarstwa domowe, w tym 35 gospodarstw zmieniło ogrzewanie na kocioł gazowy,  14 gospodarstw – na pompę oraz 3 gospodarstwa – na ogrzewanie elektryczne. Z tego tytułu wypłacono dotacje na łączną kwotę 355 784,06 zł. </a:t>
            </a:r>
            <a:endParaRPr lang="pl-PL" sz="1600" b="1" dirty="0">
              <a:solidFill>
                <a:schemeClr val="bg1"/>
              </a:solidFill>
            </a:endParaRPr>
          </a:p>
          <a:p>
            <a:pPr algn="just"/>
            <a:endParaRPr lang="pl-PL" sz="1500" b="1" dirty="0"/>
          </a:p>
          <a:p>
            <a:pPr algn="just"/>
            <a:endParaRPr lang="pl-PL" sz="1500" b="1" dirty="0"/>
          </a:p>
          <a:p>
            <a:pPr algn="just"/>
            <a:endParaRPr lang="pl-PL" sz="1500" b="1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85368" y="283120"/>
            <a:ext cx="627002" cy="933580"/>
          </a:xfrm>
          <a:prstGeom prst="rect">
            <a:avLst/>
          </a:prstGeom>
        </p:spPr>
      </p:pic>
      <p:pic>
        <p:nvPicPr>
          <p:cNvPr id="14338" name="Picture 2" descr="Pra fechar com chave de ouro a pós... - prof.rafaelcardoso">
            <a:extLst>
              <a:ext uri="{FF2B5EF4-FFF2-40B4-BE49-F238E27FC236}">
                <a16:creationId xmlns:a16="http://schemas.microsoft.com/office/drawing/2014/main" id="{B76235FE-BC5E-18E2-AD43-4D911847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422781"/>
            <a:ext cx="4071031" cy="40710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3812" y="1443841"/>
            <a:ext cx="106571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dirty="0">
              <a:solidFill>
                <a:prstClr val="black"/>
              </a:solidFill>
            </a:endParaRP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Stawki za </a:t>
            </a:r>
            <a:r>
              <a:rPr lang="pl-PL" sz="1400" b="1" dirty="0">
                <a:solidFill>
                  <a:prstClr val="black"/>
                </a:solidFill>
              </a:rPr>
              <a:t>gospodarowanie odpadami </a:t>
            </a:r>
            <a:r>
              <a:rPr lang="pl-PL" sz="1400" dirty="0">
                <a:solidFill>
                  <a:prstClr val="black"/>
                </a:solidFill>
              </a:rPr>
              <a:t>komunalnymi Uchwała Nr XXIX/82/2020 Rady Gminy Nieporęt z dnia 27 sierpnia 2020 r., Dz. Urz. Woj. </a:t>
            </a:r>
            <a:r>
              <a:rPr lang="pl-PL" sz="1400" dirty="0" err="1">
                <a:solidFill>
                  <a:prstClr val="black"/>
                </a:solidFill>
              </a:rPr>
              <a:t>Maz</a:t>
            </a:r>
            <a:r>
              <a:rPr lang="pl-PL" sz="1400" dirty="0">
                <a:solidFill>
                  <a:prstClr val="black"/>
                </a:solidFill>
              </a:rPr>
              <a:t>. poz. 9784):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29,00  zł miesięcznie </a:t>
            </a:r>
            <a:r>
              <a:rPr lang="pl-PL" sz="1400" dirty="0">
                <a:solidFill>
                  <a:prstClr val="black"/>
                </a:solidFill>
              </a:rPr>
              <a:t>– od każdej osoby zamieszkującej daną nieruchomość, jeżeli odpady komunalne są segregowane,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58,00 zł miesięcznie </a:t>
            </a:r>
            <a:r>
              <a:rPr lang="pl-PL" sz="1400" dirty="0">
                <a:solidFill>
                  <a:prstClr val="black"/>
                </a:solidFill>
              </a:rPr>
              <a:t>- od każdej osoby zamieszkującej dana nieruchomość, jeżeli odpady komunalne nie są zbierane w sposób selektywny,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2,00 zł zwolnienia od stawki opłaty </a:t>
            </a:r>
            <a:r>
              <a:rPr lang="pl-PL" sz="1400" dirty="0">
                <a:solidFill>
                  <a:prstClr val="black"/>
                </a:solidFill>
              </a:rPr>
              <a:t>za gospodarowanie odpadami komunalnymi, liczonej od każdego mieszkańca zamieszkującego nieruchomość dla właścicieli nieruchomości, kompostujących bioodpady.</a:t>
            </a:r>
          </a:p>
          <a:p>
            <a:pPr algn="just"/>
            <a:r>
              <a:rPr lang="pl-PL" sz="1600" dirty="0">
                <a:solidFill>
                  <a:prstClr val="black"/>
                </a:solidFill>
              </a:rPr>
              <a:t>    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77988" y="332657"/>
            <a:ext cx="6344542" cy="79208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System gospodarowania odpadami komunalnymi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0F04AE-6FCD-013A-74F1-FD71E4A3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58" y="195009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lastic,Plastic or FRP Wheeled Garbage Bin, Size: 80 To 120 L, Rs 2850 ...">
            <a:extLst>
              <a:ext uri="{FF2B5EF4-FFF2-40B4-BE49-F238E27FC236}">
                <a16:creationId xmlns:a16="http://schemas.microsoft.com/office/drawing/2014/main" id="{07221046-25F2-0A82-9F3A-F4C8770D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12" y="1772816"/>
            <a:ext cx="7200800" cy="30670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6AB76C0-02B5-0C5B-2D65-6CCEB6F20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4473"/>
              </p:ext>
            </p:extLst>
          </p:nvPr>
        </p:nvGraphicFramePr>
        <p:xfrm>
          <a:off x="981844" y="4050363"/>
          <a:ext cx="10153128" cy="2474981"/>
        </p:xfrm>
        <a:graphic>
          <a:graphicData uri="http://schemas.openxmlformats.org/drawingml/2006/table">
            <a:tbl>
              <a:tblPr lastRow="1" bandCol="1">
                <a:tableStyleId>{284E427A-3D55-4303-BF80-6455036E1DE7}</a:tableStyleId>
              </a:tblPr>
              <a:tblGrid>
                <a:gridCol w="3907195">
                  <a:extLst>
                    <a:ext uri="{9D8B030D-6E8A-4147-A177-3AD203B41FA5}">
                      <a16:colId xmlns:a16="http://schemas.microsoft.com/office/drawing/2014/main" val="3970257696"/>
                    </a:ext>
                  </a:extLst>
                </a:gridCol>
                <a:gridCol w="3235612">
                  <a:extLst>
                    <a:ext uri="{9D8B030D-6E8A-4147-A177-3AD203B41FA5}">
                      <a16:colId xmlns:a16="http://schemas.microsoft.com/office/drawing/2014/main" val="667734637"/>
                    </a:ext>
                  </a:extLst>
                </a:gridCol>
                <a:gridCol w="3010321">
                  <a:extLst>
                    <a:ext uri="{9D8B030D-6E8A-4147-A177-3AD203B41FA5}">
                      <a16:colId xmlns:a16="http://schemas.microsoft.com/office/drawing/2014/main" val="2325023211"/>
                    </a:ext>
                  </a:extLst>
                </a:gridCol>
              </a:tblGrid>
              <a:tr h="54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Rok 2021</a:t>
                      </a:r>
                      <a:endParaRPr lang="pl-PL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Rok 2022</a:t>
                      </a:r>
                      <a:endParaRPr lang="pl-PL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023803"/>
                  </a:ext>
                </a:extLst>
              </a:tr>
              <a:tr h="548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Dochód z tytułu opłaty za gospodarowanie odpadami komunalnymi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5 406 420,77 zł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5 453 252,33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794582"/>
                  </a:ext>
                </a:extLst>
              </a:tr>
              <a:tr h="54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Koszty funkcjonowania systemu gospodarowania odpadami komunalnymi razem: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7 477 607,03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5 401 589,24 zł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610772"/>
                  </a:ext>
                </a:extLst>
              </a:tr>
              <a:tr h="829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Różnica miedzy dochodem,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a kosztami funkcjonowania systemu gospodarowania odpadami komunalnymi: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b="0" kern="100" dirty="0">
                          <a:effectLst/>
                        </a:rPr>
                        <a:t>(-) 2 071 186,26 zł</a:t>
                      </a:r>
                      <a:endParaRPr lang="pl-PL" sz="1100" b="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+ 51 663,09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221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8689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7988" y="332657"/>
            <a:ext cx="6344542" cy="79208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Komunikacja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812" y="1196752"/>
            <a:ext cx="10513168" cy="5544616"/>
          </a:xfrm>
        </p:spPr>
        <p:txBody>
          <a:bodyPr>
            <a:noAutofit/>
          </a:bodyPr>
          <a:lstStyle/>
          <a:p>
            <a:pPr algn="just"/>
            <a:r>
              <a:rPr lang="pl-PL" sz="1400" b="1" dirty="0">
                <a:solidFill>
                  <a:schemeClr val="bg1"/>
                </a:solidFill>
              </a:rPr>
              <a:t>W zakresie komunikacji zbiorowej, obsługa Gminy opiera się głównie na komunikacji autobusowej. Obsługę autobusową zapewniają przede wszystkim linie podmiejskie organizowane przez Zarząd Transportu Miejskiego                               w Warszawie (ZTM), obsługujące połączenia na trasach: 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1</a:t>
            </a:r>
            <a:r>
              <a:rPr lang="pl-PL" sz="1200" b="1" dirty="0">
                <a:solidFill>
                  <a:schemeClr val="bg1"/>
                </a:solidFill>
              </a:rPr>
              <a:t>) linia 735: Warszawa (Metro Marymont) - Zegrze Południowe,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2) linia 705: Warszawa (Metro Marymont) — Rynia (przez Białobrzegi),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3) linia 736: Warszawa (Żerań FSO) - Legionowo (przez Rembelszczyznę),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4) Szybka Kolej Miejską (SKM) – Warszawa – Nieporęt – Radzymin.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Koszt funkcjonowania powyższych linii poniesiony przez Gminę Nieporęt w 2022 roku na podstawie porozumień z organizatorem transportu - ZTM, wyniósł </a:t>
            </a:r>
            <a:r>
              <a:rPr lang="pl-PL" sz="1400" b="1" dirty="0">
                <a:solidFill>
                  <a:srgbClr val="FF0000"/>
                </a:solidFill>
              </a:rPr>
              <a:t>2 280 201,00 zł </a:t>
            </a:r>
            <a:r>
              <a:rPr lang="pl-PL" sz="1400" b="1" dirty="0">
                <a:solidFill>
                  <a:schemeClr val="bg1"/>
                </a:solidFill>
              </a:rPr>
              <a:t>(w 2021 r. – 2 236 152,00 zł).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Ponadto, na terenie Gminy kursują linie lokalne typu „L” również obsługiwane przez ZTM w porozumieniu z Gminą na następujących trasach: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L-8: Wólka Radzymińska — Nieporęt — Izabelin — Stanisławów Pierwszy — Rembelszczyzna — Kąty Węgierskie — Stanisławów Drugi — Legionowo,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L-31: Nieporęt - Białobrzegi — Beniaminów — Radzymin,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linia międzygminna nr D1 na trasie: Legionowo (Grudzie) — Józefów.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Gmina Nieporęt łącznie w 2022 roku wydatkowała na obsługę linii „L” oraz D1 kwotę</a:t>
            </a:r>
            <a:r>
              <a:rPr lang="pl-PL" sz="1400" b="1" dirty="0">
                <a:solidFill>
                  <a:srgbClr val="FF0000"/>
                </a:solidFill>
              </a:rPr>
              <a:t>: 1 745 969,11 zł </a:t>
            </a:r>
            <a:r>
              <a:rPr lang="pl-PL" sz="1400" b="1" dirty="0">
                <a:solidFill>
                  <a:schemeClr val="bg1"/>
                </a:solidFill>
              </a:rPr>
              <a:t>(w 2021 r. – 1 699 206,38 zł).</a:t>
            </a:r>
          </a:p>
          <a:p>
            <a:pPr algn="just"/>
            <a:r>
              <a:rPr lang="pl-PL" sz="1600" b="1" u="sng" dirty="0">
                <a:solidFill>
                  <a:srgbClr val="FF0000"/>
                </a:solidFill>
              </a:rPr>
              <a:t>Łącznie w 2022 roku </a:t>
            </a:r>
            <a:r>
              <a:rPr lang="pl-PL" sz="1600" b="1" dirty="0">
                <a:solidFill>
                  <a:srgbClr val="FF0000"/>
                </a:solidFill>
              </a:rPr>
              <a:t>Gmina Nieporęt wydatkowała na funkcjonowanie autobusowej komunikacji   </a:t>
            </a:r>
            <a:r>
              <a:rPr lang="pl-PL" sz="1600" b="1" u="sng" dirty="0">
                <a:solidFill>
                  <a:srgbClr val="FF0000"/>
                </a:solidFill>
              </a:rPr>
              <a:t>kwotę 4 026 170,11 zł </a:t>
            </a:r>
            <a:r>
              <a:rPr lang="pl-PL" sz="1600" u="sng" dirty="0">
                <a:solidFill>
                  <a:schemeClr val="bg1"/>
                </a:solidFill>
              </a:rPr>
              <a:t> (</a:t>
            </a:r>
            <a:r>
              <a:rPr lang="pl-PL" sz="1600" dirty="0">
                <a:solidFill>
                  <a:schemeClr val="bg1"/>
                </a:solidFill>
              </a:rPr>
              <a:t>w 2021 r.  kwotę 3 935 358,38 zł). </a:t>
            </a:r>
          </a:p>
          <a:p>
            <a:pPr algn="just"/>
            <a:r>
              <a:rPr lang="pl-PL" sz="1400" i="1" dirty="0">
                <a:solidFill>
                  <a:srgbClr val="7030A0"/>
                </a:solidFill>
              </a:rPr>
              <a:t>Powyższe wydatki nie uwzględniają kosztów dowozu dzieci do szkół.</a:t>
            </a:r>
          </a:p>
          <a:p>
            <a:endParaRPr lang="pl-PL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FBAC03-87A6-6AA5-5C10-049EC83E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58" y="195009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ieporęt . Utrudnienia w ruchu i zmiany w kursowaniu autobusów - Gazeta ...">
            <a:extLst>
              <a:ext uri="{FF2B5EF4-FFF2-40B4-BE49-F238E27FC236}">
                <a16:creationId xmlns:a16="http://schemas.microsoft.com/office/drawing/2014/main" id="{6B648CFE-2377-E580-0B6E-91357933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9" y="1334400"/>
            <a:ext cx="8352928" cy="46476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218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D2E8C-306A-3C90-CCC0-50BEAD1F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044" y="596801"/>
            <a:ext cx="5647389" cy="72008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Komunikacja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61ED6F-D98C-EABA-82B9-FFB8FCB46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34" y="1556792"/>
            <a:ext cx="9802865" cy="4437608"/>
          </a:xfrm>
        </p:spPr>
        <p:txBody>
          <a:bodyPr/>
          <a:lstStyle/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W 2022 r. trwały prace związane z modernizacją istniejącego torowiska kolejowego wraz z budową linii energetycznej oraz nowego peronu krańcowego zlokalizowanego na terenie Gminy Nieporęt w Zegrzu Południowym dla nowej linii SKM S-4.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			Nowa linia kursuje od  dnia 11 czerwca 2023 roku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FBAC03-87A6-6AA5-5C10-049EC83E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332656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7" y="3861048"/>
            <a:ext cx="417646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01" y="3861048"/>
            <a:ext cx="4365748" cy="244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1893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C25B0D-1C13-4DB3-BCE9-CBF90EE50906}"/>
              </a:ext>
            </a:extLst>
          </p:cNvPr>
          <p:cNvSpPr txBox="1"/>
          <p:nvPr/>
        </p:nvSpPr>
        <p:spPr>
          <a:xfrm>
            <a:off x="4942284" y="549542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3"/>
                </a:solidFill>
              </a:rPr>
              <a:t>Dziękujemy za uwagę </a:t>
            </a:r>
            <a:r>
              <a:rPr lang="pl-PL" sz="4000" b="1" dirty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endParaRPr lang="pl-PL" sz="4000" b="1" dirty="0">
              <a:solidFill>
                <a:schemeClr val="accent3"/>
              </a:solidFill>
            </a:endParaRPr>
          </a:p>
        </p:txBody>
      </p:sp>
      <p:pic>
        <p:nvPicPr>
          <p:cNvPr id="3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405780" y="908720"/>
            <a:ext cx="1792282" cy="2668634"/>
          </a:xfrm>
          <a:prstGeom prst="rect">
            <a:avLst/>
          </a:prstGeom>
        </p:spPr>
      </p:pic>
      <p:sp>
        <p:nvSpPr>
          <p:cNvPr id="5" name="Zwój poziomy 4"/>
          <p:cNvSpPr/>
          <p:nvPr/>
        </p:nvSpPr>
        <p:spPr>
          <a:xfrm>
            <a:off x="2422004" y="1376255"/>
            <a:ext cx="8911526" cy="1480744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>
                <a:solidFill>
                  <a:srgbClr val="FFC000"/>
                </a:solidFill>
              </a:rPr>
              <a:t>Gmina Nieporęt idealne miejsce dla Ciebie, Twojej rodziny, biznesu</a:t>
            </a:r>
          </a:p>
        </p:txBody>
      </p:sp>
      <p:pic>
        <p:nvPicPr>
          <p:cNvPr id="1026" name="Picture 2" descr="Cliparts et Illustrations de Collaboration. 436 865 dessins et ...">
            <a:extLst>
              <a:ext uri="{FF2B5EF4-FFF2-40B4-BE49-F238E27FC236}">
                <a16:creationId xmlns:a16="http://schemas.microsoft.com/office/drawing/2014/main" id="{5924E449-2A85-5F62-AC9B-AF3FD299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50" y="2856999"/>
            <a:ext cx="3473227" cy="276772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0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2132856"/>
            <a:ext cx="10484325" cy="3861544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Opisując</a:t>
            </a:r>
            <a:r>
              <a:rPr lang="pl-PL" b="1" dirty="0">
                <a:solidFill>
                  <a:schemeClr val="bg1"/>
                </a:solidFill>
              </a:rPr>
              <a:t> 2022 rok nie można pominąć </a:t>
            </a:r>
            <a:r>
              <a:rPr lang="pl-PL" dirty="0">
                <a:solidFill>
                  <a:schemeClr val="bg1"/>
                </a:solidFill>
              </a:rPr>
              <a:t>kwestii związanych z globalnymi uwarunkowaniami, które w dużej mierze zdefiniowały również życie społeczności Gminy Nieporęt.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Po okresie globalnej izolacji </a:t>
            </a:r>
            <a:r>
              <a:rPr lang="pl-PL" dirty="0">
                <a:solidFill>
                  <a:schemeClr val="bg1"/>
                </a:solidFill>
              </a:rPr>
              <a:t>wynikającej z epidemii wywołanej wirusem SARS-CoV-2,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od </a:t>
            </a:r>
            <a:r>
              <a:rPr lang="pl-PL" b="1" dirty="0">
                <a:solidFill>
                  <a:schemeClr val="bg1"/>
                </a:solidFill>
              </a:rPr>
              <a:t>24 lutego 2022 roku</a:t>
            </a:r>
            <a:r>
              <a:rPr lang="pl-PL" dirty="0">
                <a:solidFill>
                  <a:schemeClr val="bg1"/>
                </a:solidFill>
              </a:rPr>
              <a:t> Gmina Nieporęt mierzy się z obliczem bezprecedensowego</a:t>
            </a:r>
            <a:r>
              <a:rPr lang="pl-PL" b="1" dirty="0">
                <a:solidFill>
                  <a:schemeClr val="bg1"/>
                </a:solidFill>
              </a:rPr>
              <a:t> zagrożenia </a:t>
            </a:r>
            <a:r>
              <a:rPr lang="pl-PL" dirty="0">
                <a:solidFill>
                  <a:schemeClr val="bg1"/>
                </a:solidFill>
              </a:rPr>
              <a:t>w związku z konfliktem zbrojnym za wschodnią granicą Rzeczypospolitej Polskiej. </a:t>
            </a:r>
          </a:p>
          <a:p>
            <a:pPr algn="just"/>
            <a:r>
              <a:rPr lang="pl-PL" sz="18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Niepewność i ciągłe wyzwania rzeczywistości gospodarczej stały się udziałem także samorządów, borykających się z trudnościami w skali lokalnej.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66" y="377643"/>
            <a:ext cx="788246" cy="12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Zagrożenie znak Uwaga wykrzyknik symbol ostrzegawczy — Grafika ...">
            <a:extLst>
              <a:ext uri="{FF2B5EF4-FFF2-40B4-BE49-F238E27FC236}">
                <a16:creationId xmlns:a16="http://schemas.microsoft.com/office/drawing/2014/main" id="{F22A38C7-EFA4-8303-1146-B9F74AA8F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0" name="Picture 16" descr="印度8头狮子确诊感染新冠病毒！啥症状？|印度|新冠肺炎_新浪新闻">
            <a:extLst>
              <a:ext uri="{FF2B5EF4-FFF2-40B4-BE49-F238E27FC236}">
                <a16:creationId xmlns:a16="http://schemas.microsoft.com/office/drawing/2014/main" id="{63C4E248-2FF1-BB4C-BC41-36A76E07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7" y="1405616"/>
            <a:ext cx="4785474" cy="49394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EB8AA93C-5E2F-2C86-43CE-B0111C492E7D}"/>
              </a:ext>
            </a:extLst>
          </p:cNvPr>
          <p:cNvSpPr txBox="1">
            <a:spLocks/>
          </p:cNvSpPr>
          <p:nvPr/>
        </p:nvSpPr>
        <p:spPr>
          <a:xfrm>
            <a:off x="1413892" y="749978"/>
            <a:ext cx="7354415" cy="6556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l-PL" sz="1800" b="1" dirty="0">
                <a:solidFill>
                  <a:srgbClr val="FFFF00"/>
                </a:solidFill>
              </a:rPr>
              <a:t>RAPORT o stanie Gminy Nieporęt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41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4DAF8-8A87-28F2-4FB3-17019225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1" y="0"/>
            <a:ext cx="10657183" cy="6172200"/>
          </a:xfrm>
          <a:effectLst>
            <a:softEdge rad="635000"/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Od 28 lutego 2022 roku na terenie Gminy Nieporęt zaczęły działać przy ochotniczych strażach pożarnych i filiach gminnego ośrodka kultury, gminnym ośrodku pomocy społecznej punkty pomocowe,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-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owołany został gminny koordynator ds. uchodźców z Ukrainy,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- zorganizowano: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gminny punkt konsultacyjny,</a:t>
            </a:r>
            <a:b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gminny punkt zbiórki i wydawania rzeczy dla uchodźców z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U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krainy,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g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minny punkt noclegowy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 -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baza pobytowa - SP im. B. Tokaja w Nieporęcie,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stanowiska nadawania numerów PESEL i uruchomiono punkt foto., 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działania pomocowe GOPS,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opiekę w </a:t>
            </a:r>
            <a:r>
              <a:rPr lang="pl-PL" sz="2000" b="1" kern="150" cap="none" dirty="0">
                <a:solidFill>
                  <a:schemeClr val="bg1"/>
                </a:solidFill>
                <a:effectLst/>
                <a:latin typeface="+mn-lt"/>
                <a:ea typeface="NSimSun" panose="02010609030101010101" pitchFamily="49" charset="-122"/>
              </a:rPr>
              <a:t>ramach świadczonych usług medycznych CM Nieporęt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opiekę i wsparcie dzieci/uczniów uchodźców z Ukrainy</a:t>
            </a:r>
            <a:r>
              <a:rPr lang="pl-PL" sz="2000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.</a:t>
            </a:r>
            <a:br>
              <a:rPr lang="pl-PL" sz="2000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3D9CAE5-7CF7-025A-B9FC-402A7B58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5800"/>
            <a:ext cx="7354415" cy="65563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FFFF00"/>
                </a:solidFill>
              </a:rPr>
              <a:t>Wsparcie i solidarność z obywatelami Ukrainy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Доставка - «Компания Салют»">
            <a:extLst>
              <a:ext uri="{FF2B5EF4-FFF2-40B4-BE49-F238E27FC236}">
                <a16:creationId xmlns:a16="http://schemas.microsoft.com/office/drawing/2014/main" id="{1CDD3B5F-5799-1F95-E184-9C992A2A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2522537"/>
            <a:ext cx="8064896" cy="394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3DDD0F15-665B-5721-3D1F-423090DD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40" y="190500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473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556793"/>
            <a:ext cx="10378929" cy="4437608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Dzieci/uczniowie uchodźców z Ukrainy objęte opieką oraz wsparciem w gminnych szkołach i przedszkolach w 2022 roku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65747"/>
              </p:ext>
            </p:extLst>
          </p:nvPr>
        </p:nvGraphicFramePr>
        <p:xfrm>
          <a:off x="1785372" y="2266925"/>
          <a:ext cx="8917552" cy="4136667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147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1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2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 w Nieporęcie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 w Józefowie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Białobrzegach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Izabelinie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Wólce Radzymińskiej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Stanisławowie Pierwszym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Nieporęcie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Białobrzegach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Zegrzu Południowym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Wólce Radzymińskiej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</a:rPr>
                        <a:t>Razem</a:t>
                      </a:r>
                      <a:endParaRPr lang="pl-PL" sz="1100" b="1" dirty="0">
                        <a:solidFill>
                          <a:srgbClr val="BF8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Okres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Liczba uczniów- uchodźców z Ukrainy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24.02-31.03.2022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01.04-30.04.2022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189</a:t>
                      </a: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01.05-31.05.2022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167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01.06-30.06.2022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144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01.07-31.07.2022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i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01.08-31.08.2022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01.09-30.09.2022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01.10-31.10.2022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01.11-30.11.2022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01.12-31.12.2022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</a:rPr>
                        <a:t>Razem</a:t>
                      </a:r>
                      <a:endParaRPr lang="pl-PL" sz="12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277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335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</a:rPr>
                        <a:t>1216</a:t>
                      </a:r>
                      <a:r>
                        <a:rPr lang="pl-PL" sz="1100" b="1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50" y="193613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9960FC-9032-50ED-670D-480BF502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642447" cy="79216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6082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034" y="764704"/>
            <a:ext cx="7642626" cy="79200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2204864"/>
            <a:ext cx="10378929" cy="3789536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2022 roku obywatele Ukrainy, którzy w wyniku wojny opuścili swój kraj i uzyskali status UKR -  w Urzędzie Gminy Nieporęt nadano 1090 takich numerów PESEL , mogli korzystać z pomocy społecznej na takich warunkach jak obywatele polscy. Ze świadczeń rodzinnych skorzystało 60 ukraińskich  rodzin, na łączną kwotę 91 502 zł.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Natomiast świadczenie pieniężne z tytułu zapewnienia zakwaterowania i wyżywienia obywatelom Ukrainy  przyznano łącznie na  2775 osób. Na to zadanie wydatkowano </a:t>
            </a:r>
            <a:r>
              <a:rPr lang="pl-PL" sz="1600" kern="150" dirty="0">
                <a:solidFill>
                  <a:schemeClr val="bg1"/>
                </a:solidFill>
              </a:rPr>
              <a:t>3 448 840 zł.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73932" y="4293096"/>
          <a:ext cx="8856985" cy="166878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Liczba wszystkich pozytywnie rozpatrzonych wniosków do dnia 30.12.2022 r.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Łączna liczba obywateli Ukrainy objętych pozytywnie rozpatrzonymi wnioskami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Kwota wydatkowana na wypłatę świadczeń pieniężnych na dzień 30.12.2022 r.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>
                          <a:effectLst/>
                        </a:rPr>
                        <a:t>732</a:t>
                      </a:r>
                      <a:endParaRPr lang="pl-PL" sz="16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2775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3 448 840 zł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 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9CB23387-C0F8-0665-041F-2378130B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37630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187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5820" y="1196753"/>
            <a:ext cx="10018889" cy="53080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Obywatelowi Ukrainy przebywającemu na terytorium Rzeczypospolitej Polskiej, którego pobyt na terytorium Rzeczypospolitej Polskiej jest uznawany za legalny i który został wpisany do rejestru PESEL, mogą być przyznane świadczenia, na zasadach i w trybie ustawy z dnia 12 marca 2004 r. o pomocy społecznej.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W Gminie Nieporęt </a:t>
            </a:r>
            <a:r>
              <a:rPr lang="pl-PL" sz="6400" b="1" dirty="0">
                <a:solidFill>
                  <a:schemeClr val="bg1"/>
                </a:solidFill>
              </a:rPr>
              <a:t>w 2022 roku</a:t>
            </a:r>
            <a:r>
              <a:rPr lang="pl-PL" sz="64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165 dzieci</a:t>
            </a:r>
            <a:r>
              <a:rPr lang="pl-PL" sz="6400" dirty="0">
                <a:solidFill>
                  <a:schemeClr val="bg1"/>
                </a:solidFill>
              </a:rPr>
              <a:t>, zapewniono gorący posiłek w szkole/zasiłek celowy na posiłek w szkole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59 713,00 zł</a:t>
            </a:r>
            <a:r>
              <a:rPr lang="pl-PL" sz="64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20 dzieci</a:t>
            </a:r>
            <a:r>
              <a:rPr lang="pl-PL" sz="6400" dirty="0">
                <a:solidFill>
                  <a:schemeClr val="bg1"/>
                </a:solidFill>
              </a:rPr>
              <a:t>, zapewniono wyżywienie w przedszkolu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15 054,00 zł</a:t>
            </a:r>
            <a:r>
              <a:rPr lang="pl-PL" sz="64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3 zasiłki celowe</a:t>
            </a:r>
            <a:r>
              <a:rPr lang="pl-PL" sz="6400" dirty="0">
                <a:solidFill>
                  <a:schemeClr val="bg1"/>
                </a:solidFill>
              </a:rPr>
              <a:t> na zaspokojenie innych potrzeb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997,14 zł.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Jednorazowe świadczenie pieniężne </a:t>
            </a:r>
            <a:r>
              <a:rPr lang="pl-PL" sz="6400" dirty="0">
                <a:solidFill>
                  <a:schemeClr val="bg1"/>
                </a:solidFill>
              </a:rPr>
              <a:t>przysługujące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obywatelom Ukrainy w postaci jednorazowego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świadczenia pieniężnego w wysokości 300 zł na osobę, 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przeznaczonego na utrzymanie (żywność, odzież, 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obuwie, środki higieny osobistej oraz opłaty mieszkaniowe.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1 058 jednorazowych świadczeń pieniężnych – kwota świadczeń 317 400,00 zł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A2707E5-5605-EA7C-ECA4-7D0D6BA0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178316"/>
            <a:ext cx="7354415" cy="864195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1C0ECB0-A514-F833-7266-3B4EC68C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-37854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in on Helthy, fitness food">
            <a:extLst>
              <a:ext uri="{FF2B5EF4-FFF2-40B4-BE49-F238E27FC236}">
                <a16:creationId xmlns:a16="http://schemas.microsoft.com/office/drawing/2014/main" id="{D73DDA0A-2615-0221-C466-72FD2BD3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050186"/>
            <a:ext cx="4942285" cy="32390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9955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916" y="416421"/>
            <a:ext cx="7848872" cy="72008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 i energetyczne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99833" y="1268760"/>
            <a:ext cx="9865096" cy="5184576"/>
          </a:xfrm>
          <a:effectLst>
            <a:softEdge rad="317500"/>
          </a:effectLst>
        </p:spPr>
        <p:txBody>
          <a:bodyPr>
            <a:no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</a:rPr>
              <a:t>Globalną konsekwencją epidemii wywołanej wirusem SARS-CoV-2, a następnie wojny w Ukrainie jest kryzys gospodarczy i energetyczny. </a:t>
            </a:r>
          </a:p>
          <a:p>
            <a:pPr algn="just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WĘGIEL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Kryzys energetyczny wymusił kolejne zadanie, z którym mierzyła się Gmina pod koniec 2022 roku. Była to dystrybucja i sprzedaż węgla dla gospodarstw domowych.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Gmina w 2022 roku dokonywała sprzedaży węgla na zasadach preferencyjnych, dla osób fizycznych w gospodarstwach domowych. Węgiel dostarczany był do Gminy z polskiej kopalni Piast-Ziemowit. </a:t>
            </a:r>
          </a:p>
          <a:p>
            <a:pPr algn="just"/>
            <a:endParaRPr lang="pl-PL" sz="1600" b="1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Łączny koszt </a:t>
            </a:r>
            <a:r>
              <a:rPr lang="pl-PL" sz="1600" b="1" dirty="0">
                <a:solidFill>
                  <a:schemeClr val="bg1"/>
                </a:solidFill>
              </a:rPr>
              <a:t>realizacji zadania w 2022 roku wyniósł </a:t>
            </a: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195 468,84 zł.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76 gospodarstw domowych </a:t>
            </a:r>
            <a:r>
              <a:rPr lang="pl-PL" sz="1600" b="1" dirty="0">
                <a:solidFill>
                  <a:schemeClr val="bg1"/>
                </a:solidFill>
              </a:rPr>
              <a:t>kupiło łącznie </a:t>
            </a: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102 tony </a:t>
            </a:r>
            <a:r>
              <a:rPr lang="pl-PL" sz="1600" b="1" dirty="0">
                <a:solidFill>
                  <a:schemeClr val="bg1"/>
                </a:solidFill>
              </a:rPr>
              <a:t>węgla.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98" y="319557"/>
            <a:ext cx="652876" cy="9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kład Opału Sandomierz - Polska Grupa Węglowa - Rzeczyca Mokra ...">
            <a:extLst>
              <a:ext uri="{FF2B5EF4-FFF2-40B4-BE49-F238E27FC236}">
                <a16:creationId xmlns:a16="http://schemas.microsoft.com/office/drawing/2014/main" id="{5C95738F-818A-164A-1C96-BD2F65F8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4" y="2132856"/>
            <a:ext cx="9865096" cy="4547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4859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2D816-5F8F-D01D-775B-E382F8E4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09342"/>
            <a:ext cx="7397746" cy="70851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DDA017-898A-E2E5-E85E-14F6B834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868" y="1700808"/>
            <a:ext cx="8928991" cy="4293592"/>
          </a:xfrm>
        </p:spPr>
        <p:txBody>
          <a:bodyPr>
            <a:normAutofit/>
          </a:bodyPr>
          <a:lstStyle/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ENERGIA ELEKTRYCZNA</a:t>
            </a:r>
          </a:p>
          <a:p>
            <a:pPr algn="ctr"/>
            <a:endParaRPr lang="pl-PL" sz="1800" b="1" u="sng" dirty="0">
              <a:solidFill>
                <a:schemeClr val="bg1"/>
              </a:solidFill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Gmina Nieporęt i jej jednostki organizacyjne, które prowadzą wspólną politykę zakupową dotyczącą dostawy energii elektrycznej, do końca 2022 roku miała zagwarantowaną stawkę umowną w wysokości ok. 0,33 zł/kWh. 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W okresie październik - listopad 2022 r. rynek dostawców energii elektrycznej uległ „zawieszeniu”, w związku z czym Gmina i jej jednostki zmuszone były przejść na tzw. dostawę rezerwową.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Sytuacja ekonomiczna wymusiła także ograniczenia w korzystaniu z energii elektrycznej w miejscach użyteczności publicznej Gminy Nieporęt.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5DBC86-28DC-3D60-3F8C-288AD4BD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7" y="350792"/>
            <a:ext cx="576064" cy="85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ower supply will remain affected on Dec.11 - Bold News">
            <a:extLst>
              <a:ext uri="{FF2B5EF4-FFF2-40B4-BE49-F238E27FC236}">
                <a16:creationId xmlns:a16="http://schemas.microsoft.com/office/drawing/2014/main" id="{9CA2FBC0-F679-087D-E35B-2A5B32FD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700808"/>
            <a:ext cx="10622965" cy="4896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164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Wycinek">
  <a:themeElements>
    <a:clrScheme name="Niestandardowy 1">
      <a:dk1>
        <a:sysClr val="windowText" lastClr="000000"/>
      </a:dk1>
      <a:lt1>
        <a:sysClr val="window" lastClr="FFFFFF"/>
      </a:lt1>
      <a:dk2>
        <a:srgbClr val="BCE1F7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lefon służbowy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lefon służbowy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Wycinek</Template>
  <TotalTime>0</TotalTime>
  <Words>4045</Words>
  <Application>Microsoft Office PowerPoint</Application>
  <PresentationFormat>Niestandardowy</PresentationFormat>
  <Paragraphs>595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4" baseType="lpstr">
      <vt:lpstr>NSimSun</vt:lpstr>
      <vt:lpstr>SimSun</vt:lpstr>
      <vt:lpstr>Arial</vt:lpstr>
      <vt:lpstr>Calibri</vt:lpstr>
      <vt:lpstr>Century Gothic</vt:lpstr>
      <vt:lpstr>Franklin Gothic Medium</vt:lpstr>
      <vt:lpstr>Liberation Serif</vt:lpstr>
      <vt:lpstr>Lucida Sans</vt:lpstr>
      <vt:lpstr>Lucida Sans Unicode</vt:lpstr>
      <vt:lpstr>Mangal</vt:lpstr>
      <vt:lpstr>Times New Roman</vt:lpstr>
      <vt:lpstr>Wingdings</vt:lpstr>
      <vt:lpstr>Wingdings 3</vt:lpstr>
      <vt:lpstr>幼圆</vt:lpstr>
      <vt:lpstr>Wycinek</vt:lpstr>
      <vt:lpstr>RAPORT O STANIE GMINY NIEPORĘT  za 2022 rok</vt:lpstr>
      <vt:lpstr>Prezentacja programu PowerPoint</vt:lpstr>
      <vt:lpstr>Prezentacja programu PowerPoint</vt:lpstr>
      <vt:lpstr>         Od 28 lutego 2022 roku na terenie Gminy Nieporęt zaczęły działać przy ochotniczych strażach pożarnych i filiach gminnego ośrodka kultury, gminnym ośrodku pomocy społecznej punkty pomocowe, - powołany został gminny koordynator ds. uchodźców z Ukrainy,  - zorganizowano:  gminny punkt konsultacyjny,  gminny punkt zbiórki i wydawania rzeczy dla uchodźców z Ukrainy,  gminny punkt noclegowy  - baza pobytowa - SP im. B. Tokaja w Nieporęcie,  stanowiska nadawania numerów PESEL i uruchomiono punkt foto.,   działania pomocowe GOPS,  opiekę w ramach świadczonych usług medycznych CM Nieporęt   opiekę i wsparcie dzieci/uczniów uchodźców z Ukrainy.   </vt:lpstr>
      <vt:lpstr>Wsparcie i solidarność z obywatelami Ukrainy</vt:lpstr>
      <vt:lpstr>Wsparcie i solidarność z obywatelami Ukrainy</vt:lpstr>
      <vt:lpstr>Wsparcie i solidarność z obywatelami Ukrainy</vt:lpstr>
      <vt:lpstr>Niepewność oraz wyzwania gospodarcze  i energetyczne </vt:lpstr>
      <vt:lpstr>Niepewność oraz wyzwania gospodarcze i energetyczne</vt:lpstr>
      <vt:lpstr>Niepewność oraz wyzwania gospodarcze i energetyczne</vt:lpstr>
      <vt:lpstr>Niepewność oraz wyzwania gospodarcze i energetyczne </vt:lpstr>
      <vt:lpstr>Niepewność oraz wyzwania gospodarcze  i energetyczne </vt:lpstr>
      <vt:lpstr>Strategia Rozwoju Gminy Nieporęt na lata 2022 - 2030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Oświata w Gminie Nieporęt  w 2022 roku</vt:lpstr>
      <vt:lpstr>Prezentacja programu PowerPoint</vt:lpstr>
      <vt:lpstr>Karta mieszkańca Gminy Nieporęt </vt:lpstr>
      <vt:lpstr>Prezentacja programu PowerPoint</vt:lpstr>
      <vt:lpstr>Prezentacja programu PowerPoint</vt:lpstr>
      <vt:lpstr>Komunikacja</vt:lpstr>
      <vt:lpstr>Komunikacja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2017-05-26T11:11:43Z</dcterms:created>
  <dcterms:modified xsi:type="dcterms:W3CDTF">2023-06-22T11:38:09Z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